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2">
        <a:schemeClr val="bg1"/>
      </p:bgRef>
    </p:bg>
    <p:spTree>
      <p:nvGrpSpPr>
        <p:cNvPr id="1" name=""/>
        <p:cNvGrpSpPr/>
        <p:nvPr/>
      </p:nvGrpSpPr>
      <p:grpSpPr>
        <a:xfrm>
          <a:off x="0" y="0"/>
          <a:ext cx="0" cy="0"/>
          <a:chOff x="0" y="0"/>
          <a:chExt cx="0" cy="0"/>
        </a:xfrm>
      </p:grpSpPr>
      <p:sp>
        <p:nvSpPr>
          <p:cNvPr id="8" name="직사각형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직선 연결선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제목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ko-KR" altLang="en-US" smtClean="0"/>
              <a:t>마스터 제목 스타일 편집</a:t>
            </a:r>
            <a:endParaRPr kumimoji="0" lang="en-US"/>
          </a:p>
        </p:txBody>
      </p:sp>
      <p:sp>
        <p:nvSpPr>
          <p:cNvPr id="25" name="부제목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sp>
        <p:nvSpPr>
          <p:cNvPr id="31" name="날짜 개체 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1709D9-68DF-4121-9BE6-1F6FC97FE22D}" type="datetimeFigureOut">
              <a:rPr lang="en-US" smtClean="0"/>
              <a:t>11/8/2016</a:t>
            </a:fld>
            <a:endParaRPr lang="en-US"/>
          </a:p>
        </p:txBody>
      </p:sp>
      <p:sp>
        <p:nvSpPr>
          <p:cNvPr id="18" name="바닥글 개체 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슬라이드 번호 개체 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C1CC455-8629-4221-A8E5-68338FAD583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AA1709D9-68DF-4121-9BE6-1F6FC97FE22D}" type="datetimeFigureOut">
              <a:rPr lang="en-US" smtClean="0"/>
              <a:t>11/8/2016</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FC1CC455-8629-4221-A8E5-68338FAD58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274955"/>
            <a:ext cx="1524000" cy="5851525"/>
          </a:xfrm>
        </p:spPr>
        <p:txBody>
          <a:bodyPr vert="eaVert" ancho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42"/>
            <a:ext cx="6019800" cy="5851525"/>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a:xfrm>
            <a:off x="4242816" y="6557946"/>
            <a:ext cx="2002464" cy="226902"/>
          </a:xfrm>
        </p:spPr>
        <p:txBody>
          <a:bodyPr/>
          <a:lstStyle>
            <a:extLst/>
          </a:lstStyle>
          <a:p>
            <a:fld id="{AA1709D9-68DF-4121-9BE6-1F6FC97FE22D}" type="datetimeFigureOut">
              <a:rPr lang="en-US" smtClean="0"/>
              <a:t>11/8/2016</a:t>
            </a:fld>
            <a:endParaRPr lang="en-US"/>
          </a:p>
        </p:txBody>
      </p:sp>
      <p:sp>
        <p:nvSpPr>
          <p:cNvPr id="5" name="바닥글 개체 틀 4"/>
          <p:cNvSpPr>
            <a:spLocks noGrp="1"/>
          </p:cNvSpPr>
          <p:nvPr>
            <p:ph type="ftr" sz="quarter" idx="11"/>
          </p:nvPr>
        </p:nvSpPr>
        <p:spPr>
          <a:xfrm>
            <a:off x="457200" y="6556248"/>
            <a:ext cx="3657600" cy="228600"/>
          </a:xfrm>
        </p:spPr>
        <p:txBody>
          <a:bodyPr/>
          <a:lstStyle>
            <a:extLst/>
          </a:lstStyle>
          <a:p>
            <a:endParaRPr lang="en-US"/>
          </a:p>
        </p:txBody>
      </p:sp>
      <p:sp>
        <p:nvSpPr>
          <p:cNvPr id="6" name="슬라이드 번호 개체 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C1CC455-8629-4221-A8E5-68338FAD58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AA1709D9-68DF-4121-9BE6-1F6FC97FE22D}" type="datetimeFigureOut">
              <a:rPr lang="en-US" smtClean="0"/>
              <a:t>11/8/2016</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FC1CC455-8629-4221-A8E5-68338FAD58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1">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1709D9-68DF-4121-9BE6-1F6FC97FE22D}" type="datetimeFigureOut">
              <a:rPr lang="en-US" smtClean="0"/>
              <a:t>11/8/2016</a:t>
            </a:fld>
            <a:endParaRPr lang="en-US"/>
          </a:p>
        </p:txBody>
      </p:sp>
      <p:sp>
        <p:nvSpPr>
          <p:cNvPr id="5" name="바닥글 개체 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슬라이드 번호 개체 틀 5"/>
          <p:cNvSpPr>
            <a:spLocks noGrp="1"/>
          </p:cNvSpPr>
          <p:nvPr>
            <p:ph type="sldNum" sz="quarter" idx="12"/>
          </p:nvPr>
        </p:nvSpPr>
        <p:spPr>
          <a:xfrm>
            <a:off x="6733952" y="6555112"/>
            <a:ext cx="588336" cy="228600"/>
          </a:xfrm>
        </p:spPr>
        <p:txBody>
          <a:bodyPr/>
          <a:lstStyle>
            <a:extLst/>
          </a:lstStyle>
          <a:p>
            <a:fld id="{FC1CC455-8629-4221-A8E5-68338FAD583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320040"/>
            <a:ext cx="7242048" cy="1143000"/>
          </a:xfrm>
        </p:spPr>
        <p:txBody>
          <a:bodyPr/>
          <a:lstStyle>
            <a:extLst/>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AA1709D9-68DF-4121-9BE6-1F6FC97FE22D}" type="datetimeFigureOut">
              <a:rPr lang="en-US" smtClean="0"/>
              <a:t>11/8/2016</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FC1CC455-8629-4221-A8E5-68338FAD58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320040"/>
            <a:ext cx="7242048" cy="1143000"/>
          </a:xfrm>
        </p:spPr>
        <p:txBody>
          <a:bodyPr anchor="b"/>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fld id="{AA1709D9-68DF-4121-9BE6-1F6FC97FE22D}" type="datetimeFigureOut">
              <a:rPr lang="en-US" smtClean="0"/>
              <a:t>11/8/2016</a:t>
            </a:fld>
            <a:endParaRPr lang="en-US"/>
          </a:p>
        </p:txBody>
      </p:sp>
      <p:sp>
        <p:nvSpPr>
          <p:cNvPr id="8" name="바닥글 개체 틀 7"/>
          <p:cNvSpPr>
            <a:spLocks noGrp="1"/>
          </p:cNvSpPr>
          <p:nvPr>
            <p:ph type="ftr" sz="quarter" idx="11"/>
          </p:nvPr>
        </p:nvSpPr>
        <p:spPr/>
        <p:txBody>
          <a:bodyPr/>
          <a:lstStyle>
            <a:extLst/>
          </a:lstStyle>
          <a:p>
            <a:endParaRPr lang="en-US"/>
          </a:p>
        </p:txBody>
      </p:sp>
      <p:sp>
        <p:nvSpPr>
          <p:cNvPr id="9" name="슬라이드 번호 개체 틀 8"/>
          <p:cNvSpPr>
            <a:spLocks noGrp="1"/>
          </p:cNvSpPr>
          <p:nvPr>
            <p:ph type="sldNum" sz="quarter" idx="12"/>
          </p:nvPr>
        </p:nvSpPr>
        <p:spPr/>
        <p:txBody>
          <a:bodyPr/>
          <a:lstStyle>
            <a:extLst/>
          </a:lstStyle>
          <a:p>
            <a:fld id="{FC1CC455-8629-4221-A8E5-68338FAD58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320040"/>
            <a:ext cx="7242048" cy="1143000"/>
          </a:xfrm>
        </p:spPr>
        <p:txBody>
          <a:bodyPr/>
          <a:lstStyle>
            <a:extLst/>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extLst/>
          </a:lstStyle>
          <a:p>
            <a:fld id="{AA1709D9-68DF-4121-9BE6-1F6FC97FE22D}" type="datetimeFigureOut">
              <a:rPr lang="en-US" smtClean="0"/>
              <a:t>11/8/2016</a:t>
            </a:fld>
            <a:endParaRPr lang="en-US"/>
          </a:p>
        </p:txBody>
      </p:sp>
      <p:sp>
        <p:nvSpPr>
          <p:cNvPr id="4" name="바닥글 개체 틀 3"/>
          <p:cNvSpPr>
            <a:spLocks noGrp="1"/>
          </p:cNvSpPr>
          <p:nvPr>
            <p:ph type="ftr" sz="quarter" idx="11"/>
          </p:nvPr>
        </p:nvSpPr>
        <p:spPr/>
        <p:txBody>
          <a:bodyPr/>
          <a:lstStyle>
            <a:extLst/>
          </a:lstStyle>
          <a:p>
            <a:endParaRPr lang="en-US"/>
          </a:p>
        </p:txBody>
      </p:sp>
      <p:sp>
        <p:nvSpPr>
          <p:cNvPr id="5" name="슬라이드 번호 개체 틀 4"/>
          <p:cNvSpPr>
            <a:spLocks noGrp="1"/>
          </p:cNvSpPr>
          <p:nvPr>
            <p:ph type="sldNum" sz="quarter" idx="12"/>
          </p:nvPr>
        </p:nvSpPr>
        <p:spPr/>
        <p:txBody>
          <a:bodyPr/>
          <a:lstStyle>
            <a:extLst/>
          </a:lstStyle>
          <a:p>
            <a:fld id="{FC1CC455-8629-4221-A8E5-68338FAD58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solidFill>
                  <a:schemeClr val="tx2"/>
                </a:solidFill>
              </a:defRPr>
            </a:lvl1pPr>
            <a:extLst/>
          </a:lstStyle>
          <a:p>
            <a:fld id="{AA1709D9-68DF-4121-9BE6-1F6FC97FE22D}" type="datetimeFigureOut">
              <a:rPr lang="en-US" smtClean="0"/>
              <a:t>11/8/2016</a:t>
            </a:fld>
            <a:endParaRPr lang="en-US"/>
          </a:p>
        </p:txBody>
      </p:sp>
      <p:sp>
        <p:nvSpPr>
          <p:cNvPr id="3" name="바닥글 개체 틀 2"/>
          <p:cNvSpPr>
            <a:spLocks noGrp="1"/>
          </p:cNvSpPr>
          <p:nvPr>
            <p:ph type="ftr" sz="quarter" idx="11"/>
          </p:nvPr>
        </p:nvSpPr>
        <p:spPr/>
        <p:txBody>
          <a:bodyPr/>
          <a:lstStyle>
            <a:lvl1pPr>
              <a:defRPr>
                <a:solidFill>
                  <a:schemeClr val="tx2"/>
                </a:solidFill>
              </a:defRPr>
            </a:lvl1pPr>
            <a:extLst/>
          </a:lstStyle>
          <a:p>
            <a:endParaRPr lang="en-US"/>
          </a:p>
        </p:txBody>
      </p:sp>
      <p:sp>
        <p:nvSpPr>
          <p:cNvPr id="4" name="슬라이드 번호 개체 틀 3"/>
          <p:cNvSpPr>
            <a:spLocks noGrp="1"/>
          </p:cNvSpPr>
          <p:nvPr>
            <p:ph type="sldNum" sz="quarter" idx="12"/>
          </p:nvPr>
        </p:nvSpPr>
        <p:spPr/>
        <p:txBody>
          <a:bodyPr/>
          <a:lstStyle>
            <a:extLst/>
          </a:lstStyle>
          <a:p>
            <a:fld id="{FC1CC455-8629-4221-A8E5-68338FAD58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AA1709D9-68DF-4121-9BE6-1F6FC97FE22D}" type="datetimeFigureOut">
              <a:rPr lang="en-US" smtClean="0"/>
              <a:t>11/8/2016</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FC1CC455-8629-4221-A8E5-68338FAD58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2"/>
      </p:bgRef>
    </p:bg>
    <p:spTree>
      <p:nvGrpSpPr>
        <p:cNvPr id="1" name=""/>
        <p:cNvGrpSpPr/>
        <p:nvPr/>
      </p:nvGrpSpPr>
      <p:grpSpPr>
        <a:xfrm>
          <a:off x="0" y="0"/>
          <a:ext cx="0" cy="0"/>
          <a:chOff x="0" y="0"/>
          <a:chExt cx="0" cy="0"/>
        </a:xfrm>
      </p:grpSpPr>
      <p:sp>
        <p:nvSpPr>
          <p:cNvPr id="8" name="직사각형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직사각형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제목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ko-KR" altLang="en-US" smtClean="0"/>
              <a:t>마스터 제목 스타일 편집</a:t>
            </a:r>
            <a:endParaRPr kumimoji="0" lang="en-US" dirty="0"/>
          </a:p>
        </p:txBody>
      </p:sp>
      <p:sp>
        <p:nvSpPr>
          <p:cNvPr id="4" name="텍스트 개체 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ko-KR" altLang="en-US" smtClean="0"/>
              <a:t>마스터 텍스트 스타일을 편집합니다</a:t>
            </a:r>
          </a:p>
        </p:txBody>
      </p:sp>
      <p:sp>
        <p:nvSpPr>
          <p:cNvPr id="5" name="날짜 개체 틀 4"/>
          <p:cNvSpPr>
            <a:spLocks noGrp="1"/>
          </p:cNvSpPr>
          <p:nvPr>
            <p:ph type="dt" sz="half" idx="10"/>
          </p:nvPr>
        </p:nvSpPr>
        <p:spPr/>
        <p:txBody>
          <a:bodyPr/>
          <a:lstStyle>
            <a:extLst/>
          </a:lstStyle>
          <a:p>
            <a:fld id="{AA1709D9-68DF-4121-9BE6-1F6FC97FE22D}" type="datetimeFigureOut">
              <a:rPr lang="en-US" smtClean="0"/>
              <a:t>11/8/2016</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FC1CC455-8629-4221-A8E5-68338FAD5832}" type="slidenum">
              <a:rPr lang="en-US" smtClean="0"/>
              <a:t>‹#›</a:t>
            </a:fld>
            <a:endParaRPr lang="en-US"/>
          </a:p>
        </p:txBody>
      </p:sp>
      <p:sp>
        <p:nvSpPr>
          <p:cNvPr id="10" name="그림 개체 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ko-KR" altLang="en-US" smtClean="0"/>
              <a:t>그림을 추가하려면 아이콘을 클릭하십시오</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직사각형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제목 개체 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ko-KR" altLang="en-US" smtClean="0"/>
              <a:t>마스터 제목 스타일 편집</a:t>
            </a:r>
            <a:endParaRPr kumimoji="0" lang="en-US"/>
          </a:p>
        </p:txBody>
      </p:sp>
      <p:sp>
        <p:nvSpPr>
          <p:cNvPr id="31" name="텍스트 개체 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27" name="날짜 개체 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1709D9-68DF-4121-9BE6-1F6FC97FE22D}" type="datetimeFigureOut">
              <a:rPr lang="en-US" smtClean="0"/>
              <a:t>11/8/2016</a:t>
            </a:fld>
            <a:endParaRPr lang="en-US"/>
          </a:p>
        </p:txBody>
      </p:sp>
      <p:sp>
        <p:nvSpPr>
          <p:cNvPr id="4" name="바닥글 개체 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슬라이드 번호 개체 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C1CC455-8629-4221-A8E5-68338FAD58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dirty="0" smtClean="0"/>
              <a:t>Text Structures and Features</a:t>
            </a:r>
            <a:endParaRPr lang="en-US" dirty="0"/>
          </a:p>
        </p:txBody>
      </p:sp>
      <p:sp>
        <p:nvSpPr>
          <p:cNvPr id="3" name="부제목 2"/>
          <p:cNvSpPr>
            <a:spLocks noGrp="1"/>
          </p:cNvSpPr>
          <p:nvPr>
            <p:ph type="subTitle" idx="1"/>
          </p:nvPr>
        </p:nvSpPr>
        <p:spPr/>
        <p:txBody>
          <a:bodyPr/>
          <a:lstStyle/>
          <a:p>
            <a:r>
              <a:rPr lang="en-US" dirty="0" smtClean="0"/>
              <a:t>Lydia </a:t>
            </a:r>
            <a:r>
              <a:rPr lang="en-US" dirty="0" err="1" smtClean="0"/>
              <a:t>Jin</a:t>
            </a:r>
            <a:endParaRPr lang="en-US" dirty="0"/>
          </a:p>
        </p:txBody>
      </p:sp>
    </p:spTree>
    <p:extLst>
      <p:ext uri="{BB962C8B-B14F-4D97-AF65-F5344CB8AC3E}">
        <p14:creationId xmlns:p14="http://schemas.microsoft.com/office/powerpoint/2010/main" val="224700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Text Structures</a:t>
            </a:r>
            <a:endParaRPr lang="en-US" dirty="0"/>
          </a:p>
        </p:txBody>
      </p:sp>
    </p:spTree>
    <p:extLst>
      <p:ext uri="{BB962C8B-B14F-4D97-AF65-F5344CB8AC3E}">
        <p14:creationId xmlns:p14="http://schemas.microsoft.com/office/powerpoint/2010/main" val="10271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Description</a:t>
            </a:r>
            <a:endParaRPr lang="en-US" dirty="0"/>
          </a:p>
        </p:txBody>
      </p:sp>
      <p:sp>
        <p:nvSpPr>
          <p:cNvPr id="3" name="내용 개체 틀 2"/>
          <p:cNvSpPr>
            <a:spLocks noGrp="1"/>
          </p:cNvSpPr>
          <p:nvPr>
            <p:ph idx="1"/>
          </p:nvPr>
        </p:nvSpPr>
        <p:spPr/>
        <p:txBody>
          <a:bodyPr>
            <a:normAutofit fontScale="92500" lnSpcReduction="10000"/>
          </a:bodyPr>
          <a:lstStyle/>
          <a:p>
            <a:pPr marL="0" indent="0">
              <a:buNone/>
            </a:pPr>
            <a:r>
              <a:rPr lang="en-US" dirty="0" smtClean="0">
                <a:effectLst>
                  <a:outerShdw blurRad="38100" dist="38100" dir="2700000" algn="tl">
                    <a:srgbClr val="000000">
                      <a:alpha val="43137"/>
                    </a:srgbClr>
                  </a:outerShdw>
                </a:effectLst>
              </a:rPr>
              <a:t>Describes</a:t>
            </a:r>
            <a:r>
              <a:rPr lang="en-US" dirty="0" smtClean="0"/>
              <a:t> the subject or main thing.</a:t>
            </a:r>
          </a:p>
          <a:p>
            <a:pPr marL="0" indent="0">
              <a:buNone/>
            </a:pPr>
            <a:r>
              <a:rPr lang="en-US" dirty="0" smtClean="0">
                <a:solidFill>
                  <a:srgbClr val="7030A0"/>
                </a:solidFill>
              </a:rPr>
              <a:t>Ex.</a:t>
            </a:r>
          </a:p>
          <a:p>
            <a:pPr marL="0" indent="0">
              <a:buNone/>
            </a:pPr>
            <a:r>
              <a:rPr lang="en-US" dirty="0" smtClean="0">
                <a:solidFill>
                  <a:srgbClr val="7030A0"/>
                </a:solidFill>
              </a:rPr>
              <a:t>“The lake was absolutely beautiful! The shining crystal, clear water gleamed in the sun. The water was rapidly hitting the surrounding objects and drops were splashing onto everyone’s face. It was a magnificent sight.” </a:t>
            </a:r>
          </a:p>
          <a:p>
            <a:pPr marL="0" indent="0">
              <a:buNone/>
            </a:pPr>
            <a:r>
              <a:rPr lang="en-US" dirty="0" smtClean="0"/>
              <a:t>The paragraph was describing the subject (the lake). You can usually tell if it’s descriptive  if it has lots of adjectives or adverbs because they describe the subject or main thing that is happening. In the passage it had adjectives like crystal clear, and rapidly.</a:t>
            </a:r>
            <a:endParaRPr lang="en-US" dirty="0"/>
          </a:p>
        </p:txBody>
      </p:sp>
    </p:spTree>
    <p:extLst>
      <p:ext uri="{BB962C8B-B14F-4D97-AF65-F5344CB8AC3E}">
        <p14:creationId xmlns:p14="http://schemas.microsoft.com/office/powerpoint/2010/main" val="285606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Chronological order</a:t>
            </a:r>
            <a:endParaRPr lang="en-US" dirty="0"/>
          </a:p>
        </p:txBody>
      </p:sp>
      <p:sp>
        <p:nvSpPr>
          <p:cNvPr id="3" name="내용 개체 틀 2"/>
          <p:cNvSpPr>
            <a:spLocks noGrp="1"/>
          </p:cNvSpPr>
          <p:nvPr>
            <p:ph idx="1"/>
          </p:nvPr>
        </p:nvSpPr>
        <p:spPr/>
        <p:txBody>
          <a:bodyPr>
            <a:normAutofit fontScale="70000" lnSpcReduction="20000"/>
          </a:bodyPr>
          <a:lstStyle/>
          <a:p>
            <a:pPr marL="0" indent="0">
              <a:buNone/>
            </a:pPr>
            <a:r>
              <a:rPr lang="en-US" dirty="0" smtClean="0"/>
              <a:t>Chronological order is when the writer tries to teach the reader something in a specific order. For example something called “how to make a cake” would probably be chronological order because it is trying to teach to reader how to do something (in this case cake) in a specific order. Chronological order can also be found in stories.</a:t>
            </a:r>
          </a:p>
          <a:p>
            <a:pPr marL="0" indent="0">
              <a:buNone/>
            </a:pPr>
            <a:r>
              <a:rPr lang="en-US" dirty="0" smtClean="0">
                <a:solidFill>
                  <a:srgbClr val="7030A0"/>
                </a:solidFill>
              </a:rPr>
              <a:t>Ex.</a:t>
            </a:r>
          </a:p>
          <a:p>
            <a:pPr marL="0" indent="0">
              <a:buNone/>
            </a:pPr>
            <a:r>
              <a:rPr lang="en-US" dirty="0" smtClean="0">
                <a:solidFill>
                  <a:srgbClr val="7030A0"/>
                </a:solidFill>
              </a:rPr>
              <a:t>Making a power point is super easy. First, get on your computer and go to an icon that is orange and has a P on the top right corner. Then, you will see two boxes. On the one on the top you write the title of your power point and on the bottom you name. After that, type in whatever you want to. Finally, you are ready to put in pictures and a background and et cetera. you  can insert both pictures from your computer or online.</a:t>
            </a:r>
          </a:p>
          <a:p>
            <a:pPr marL="0" indent="0">
              <a:buNone/>
            </a:pPr>
            <a:endParaRPr lang="en-US" dirty="0">
              <a:solidFill>
                <a:srgbClr val="7030A0"/>
              </a:solidFill>
            </a:endParaRPr>
          </a:p>
          <a:p>
            <a:pPr marL="0" indent="0">
              <a:buNone/>
            </a:pPr>
            <a:r>
              <a:rPr lang="en-US" dirty="0" smtClean="0"/>
              <a:t>You would usually know if it’s  I chronological order if it has transition words. Transition words are words such as </a:t>
            </a:r>
            <a:r>
              <a:rPr lang="en-US" dirty="0" err="1" smtClean="0"/>
              <a:t>First,Then,After</a:t>
            </a:r>
            <a:r>
              <a:rPr lang="en-US" dirty="0" smtClean="0"/>
              <a:t> that, and finally.</a:t>
            </a:r>
          </a:p>
        </p:txBody>
      </p:sp>
    </p:spTree>
    <p:extLst>
      <p:ext uri="{BB962C8B-B14F-4D97-AF65-F5344CB8AC3E}">
        <p14:creationId xmlns:p14="http://schemas.microsoft.com/office/powerpoint/2010/main" val="323699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Problem and solution</a:t>
            </a:r>
            <a:endParaRPr lang="en-US" dirty="0"/>
          </a:p>
        </p:txBody>
      </p:sp>
      <p:sp>
        <p:nvSpPr>
          <p:cNvPr id="3" name="내용 개체 틀 2"/>
          <p:cNvSpPr>
            <a:spLocks noGrp="1"/>
          </p:cNvSpPr>
          <p:nvPr>
            <p:ph idx="1"/>
          </p:nvPr>
        </p:nvSpPr>
        <p:spPr/>
        <p:txBody>
          <a:bodyPr>
            <a:normAutofit fontScale="70000" lnSpcReduction="20000"/>
          </a:bodyPr>
          <a:lstStyle/>
          <a:p>
            <a:pPr marL="0" indent="0">
              <a:buNone/>
            </a:pPr>
            <a:r>
              <a:rPr lang="en-US" dirty="0" smtClean="0"/>
              <a:t> Problem and solution is just what it sounds like there is a problem and a solution in the text. A solution only has to be mentioned in the text so it would still count even though the solution didn’t happen or has been in effect yet but it still can be in effect.</a:t>
            </a:r>
          </a:p>
          <a:p>
            <a:pPr marL="0" indent="0">
              <a:buNone/>
            </a:pPr>
            <a:r>
              <a:rPr lang="en-US" dirty="0" smtClean="0"/>
              <a:t>Ex.</a:t>
            </a:r>
          </a:p>
          <a:p>
            <a:pPr marL="0" indent="0">
              <a:buNone/>
            </a:pPr>
            <a:r>
              <a:rPr lang="en-US" dirty="0" smtClean="0"/>
              <a:t>Have you ever heard that there was a drought in California? It still rains and water comes out of the facet  so how is it a drought, you ask? Well, a drought doesn’t mean that it stopped raining or that there is no available water. A drought just means that there is a low amount of water. Maybe thousands of square kilometers doesn’t seem like little but a water supply adequate for a million might not be for 5 million. That is how the drought in California started. We all know that California has a large population so the only way to save water is to be cautious in using it. Try taking a short shower and not long baths and try skipping bottled water ,too . Remember that the Earth has only a limited supply of water so we have to conserve it. </a:t>
            </a:r>
            <a:endParaRPr lang="en-US" dirty="0"/>
          </a:p>
        </p:txBody>
      </p:sp>
    </p:spTree>
    <p:extLst>
      <p:ext uri="{BB962C8B-B14F-4D97-AF65-F5344CB8AC3E}">
        <p14:creationId xmlns:p14="http://schemas.microsoft.com/office/powerpoint/2010/main" val="271997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Opinion</a:t>
            </a:r>
            <a:endParaRPr lang="en-US" dirty="0"/>
          </a:p>
        </p:txBody>
      </p:sp>
      <p:sp>
        <p:nvSpPr>
          <p:cNvPr id="3" name="내용 개체 틀 2"/>
          <p:cNvSpPr>
            <a:spLocks noGrp="1"/>
          </p:cNvSpPr>
          <p:nvPr>
            <p:ph idx="1"/>
          </p:nvPr>
        </p:nvSpPr>
        <p:spPr/>
        <p:txBody>
          <a:bodyPr/>
          <a:lstStyle/>
          <a:p>
            <a:pPr marL="0" indent="0">
              <a:buNone/>
            </a:pPr>
            <a:r>
              <a:rPr lang="en-US" dirty="0" smtClean="0"/>
              <a:t> Opinion is the opposite of fact. Opinion is not proven correct or incorrect. It is what you or other people </a:t>
            </a:r>
            <a:r>
              <a:rPr lang="en-US" dirty="0" smtClean="0">
                <a:effectLst>
                  <a:outerShdw blurRad="38100" dist="38100" dir="2700000" algn="tl">
                    <a:srgbClr val="000000">
                      <a:alpha val="43137"/>
                    </a:srgbClr>
                  </a:outerShdw>
                </a:effectLst>
              </a:rPr>
              <a:t>think. </a:t>
            </a:r>
          </a:p>
          <a:p>
            <a:pPr marL="0" indent="0">
              <a:buNone/>
            </a:pPr>
            <a:r>
              <a:rPr lang="en-US" dirty="0" smtClean="0">
                <a:effectLst>
                  <a:outerShdw blurRad="38100" dist="38100" dir="2700000" algn="tl">
                    <a:srgbClr val="000000">
                      <a:alpha val="43137"/>
                    </a:srgbClr>
                  </a:outerShdw>
                </a:effectLst>
              </a:rPr>
              <a:t>Ex.</a:t>
            </a:r>
            <a:endParaRPr lang="en-US" dirty="0" smtClean="0"/>
          </a:p>
          <a:p>
            <a:pPr marL="0" indent="0">
              <a:buNone/>
            </a:pPr>
            <a:r>
              <a:rPr lang="en-US" dirty="0" smtClean="0">
                <a:effectLst>
                  <a:outerShdw blurRad="38100" dist="38100" dir="2700000" algn="tl">
                    <a:srgbClr val="000000">
                      <a:alpha val="43137"/>
                    </a:srgbClr>
                  </a:outerShdw>
                </a:effectLst>
              </a:rPr>
              <a:t>I think </a:t>
            </a:r>
            <a:r>
              <a:rPr lang="en-US" dirty="0" smtClean="0"/>
              <a:t>blue is the best color because (reason 1,2,3)</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0159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Cause and effect</a:t>
            </a:r>
            <a:endParaRPr lang="en-US" dirty="0"/>
          </a:p>
        </p:txBody>
      </p:sp>
      <p:sp>
        <p:nvSpPr>
          <p:cNvPr id="3" name="내용 개체 틀 2"/>
          <p:cNvSpPr>
            <a:spLocks noGrp="1"/>
          </p:cNvSpPr>
          <p:nvPr>
            <p:ph idx="1"/>
          </p:nvPr>
        </p:nvSpPr>
        <p:spPr/>
        <p:txBody>
          <a:bodyPr/>
          <a:lstStyle/>
          <a:p>
            <a:pPr marL="0" indent="0">
              <a:buNone/>
            </a:pPr>
            <a:r>
              <a:rPr lang="en-US" dirty="0" smtClean="0"/>
              <a:t>Cause and effect has a cause and effect which can be both positive and negative.</a:t>
            </a:r>
          </a:p>
          <a:p>
            <a:pPr marL="0" indent="0">
              <a:buNone/>
            </a:pPr>
            <a:r>
              <a:rPr lang="en-US" dirty="0" smtClean="0"/>
              <a:t>Ex.</a:t>
            </a:r>
          </a:p>
          <a:p>
            <a:pPr marL="0" indent="0">
              <a:buNone/>
            </a:pPr>
            <a:r>
              <a:rPr lang="en-US" dirty="0" smtClean="0"/>
              <a:t>Hurricane Matthew was a level 2 or 3 hurricane that hit Mostly Florida, Savannah, and South Carolina. It caused floods and the dirty water got into peoples houses. It did not make the people there happy. </a:t>
            </a:r>
            <a:endParaRPr lang="en-US" dirty="0"/>
          </a:p>
        </p:txBody>
      </p:sp>
    </p:spTree>
    <p:extLst>
      <p:ext uri="{BB962C8B-B14F-4D97-AF65-F5344CB8AC3E}">
        <p14:creationId xmlns:p14="http://schemas.microsoft.com/office/powerpoint/2010/main" val="2583366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풍요">
  <a:themeElements>
    <a:clrScheme name="풍요">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풍요">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풍요">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TotalTime>
  <Words>620</Words>
  <Application>Microsoft Office PowerPoint</Application>
  <PresentationFormat>화면 슬라이드 쇼(4:3)</PresentationFormat>
  <Paragraphs>26</Paragraphs>
  <Slides>7</Slides>
  <Notes>0</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풍요</vt:lpstr>
      <vt:lpstr>Text Structures and Features</vt:lpstr>
      <vt:lpstr>Text Structures</vt:lpstr>
      <vt:lpstr>Description</vt:lpstr>
      <vt:lpstr>Chronological order</vt:lpstr>
      <vt:lpstr>Problem and solution</vt:lpstr>
      <vt:lpstr>Opinion</vt:lpstr>
      <vt:lpstr>Cause and effect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Structures and Features</dc:title>
  <dc:creator>mschun</dc:creator>
  <cp:lastModifiedBy>mschun</cp:lastModifiedBy>
  <cp:revision>7</cp:revision>
  <dcterms:created xsi:type="dcterms:W3CDTF">2016-11-09T02:22:11Z</dcterms:created>
  <dcterms:modified xsi:type="dcterms:W3CDTF">2016-11-09T03:15:07Z</dcterms:modified>
</cp:coreProperties>
</file>