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62" r:id="rId7"/>
    <p:sldId id="259"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0E2"/>
    <a:srgbClr val="FAA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D1E632-DFCB-41D3-810C-099282D8E93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DA892-9E63-45C9-A59C-B7143E65E087}" type="slidenum">
              <a:rPr lang="en-US" smtClean="0"/>
              <a:t>‹#›</a:t>
            </a:fld>
            <a:endParaRPr lang="en-US"/>
          </a:p>
        </p:txBody>
      </p:sp>
    </p:spTree>
    <p:extLst>
      <p:ext uri="{BB962C8B-B14F-4D97-AF65-F5344CB8AC3E}">
        <p14:creationId xmlns:p14="http://schemas.microsoft.com/office/powerpoint/2010/main" val="185405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1E632-DFCB-41D3-810C-099282D8E93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DA892-9E63-45C9-A59C-B7143E65E087}" type="slidenum">
              <a:rPr lang="en-US" smtClean="0"/>
              <a:t>‹#›</a:t>
            </a:fld>
            <a:endParaRPr lang="en-US"/>
          </a:p>
        </p:txBody>
      </p:sp>
    </p:spTree>
    <p:extLst>
      <p:ext uri="{BB962C8B-B14F-4D97-AF65-F5344CB8AC3E}">
        <p14:creationId xmlns:p14="http://schemas.microsoft.com/office/powerpoint/2010/main" val="209635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1E632-DFCB-41D3-810C-099282D8E93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DA892-9E63-45C9-A59C-B7143E65E087}" type="slidenum">
              <a:rPr lang="en-US" smtClean="0"/>
              <a:t>‹#›</a:t>
            </a:fld>
            <a:endParaRPr lang="en-US"/>
          </a:p>
        </p:txBody>
      </p:sp>
    </p:spTree>
    <p:extLst>
      <p:ext uri="{BB962C8B-B14F-4D97-AF65-F5344CB8AC3E}">
        <p14:creationId xmlns:p14="http://schemas.microsoft.com/office/powerpoint/2010/main" val="328236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1E632-DFCB-41D3-810C-099282D8E93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DA892-9E63-45C9-A59C-B7143E65E087}" type="slidenum">
              <a:rPr lang="en-US" smtClean="0"/>
              <a:t>‹#›</a:t>
            </a:fld>
            <a:endParaRPr lang="en-US"/>
          </a:p>
        </p:txBody>
      </p:sp>
    </p:spTree>
    <p:extLst>
      <p:ext uri="{BB962C8B-B14F-4D97-AF65-F5344CB8AC3E}">
        <p14:creationId xmlns:p14="http://schemas.microsoft.com/office/powerpoint/2010/main" val="27754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D1E632-DFCB-41D3-810C-099282D8E93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DA892-9E63-45C9-A59C-B7143E65E087}" type="slidenum">
              <a:rPr lang="en-US" smtClean="0"/>
              <a:t>‹#›</a:t>
            </a:fld>
            <a:endParaRPr lang="en-US"/>
          </a:p>
        </p:txBody>
      </p:sp>
    </p:spTree>
    <p:extLst>
      <p:ext uri="{BB962C8B-B14F-4D97-AF65-F5344CB8AC3E}">
        <p14:creationId xmlns:p14="http://schemas.microsoft.com/office/powerpoint/2010/main" val="3035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1E632-DFCB-41D3-810C-099282D8E931}"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DA892-9E63-45C9-A59C-B7143E65E087}" type="slidenum">
              <a:rPr lang="en-US" smtClean="0"/>
              <a:t>‹#›</a:t>
            </a:fld>
            <a:endParaRPr lang="en-US"/>
          </a:p>
        </p:txBody>
      </p:sp>
    </p:spTree>
    <p:extLst>
      <p:ext uri="{BB962C8B-B14F-4D97-AF65-F5344CB8AC3E}">
        <p14:creationId xmlns:p14="http://schemas.microsoft.com/office/powerpoint/2010/main" val="43214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1E632-DFCB-41D3-810C-099282D8E931}"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DA892-9E63-45C9-A59C-B7143E65E087}" type="slidenum">
              <a:rPr lang="en-US" smtClean="0"/>
              <a:t>‹#›</a:t>
            </a:fld>
            <a:endParaRPr lang="en-US"/>
          </a:p>
        </p:txBody>
      </p:sp>
    </p:spTree>
    <p:extLst>
      <p:ext uri="{BB962C8B-B14F-4D97-AF65-F5344CB8AC3E}">
        <p14:creationId xmlns:p14="http://schemas.microsoft.com/office/powerpoint/2010/main" val="95724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1E632-DFCB-41D3-810C-099282D8E931}"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DA892-9E63-45C9-A59C-B7143E65E087}" type="slidenum">
              <a:rPr lang="en-US" smtClean="0"/>
              <a:t>‹#›</a:t>
            </a:fld>
            <a:endParaRPr lang="en-US"/>
          </a:p>
        </p:txBody>
      </p:sp>
    </p:spTree>
    <p:extLst>
      <p:ext uri="{BB962C8B-B14F-4D97-AF65-F5344CB8AC3E}">
        <p14:creationId xmlns:p14="http://schemas.microsoft.com/office/powerpoint/2010/main" val="319713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1E632-DFCB-41D3-810C-099282D8E931}"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DA892-9E63-45C9-A59C-B7143E65E087}" type="slidenum">
              <a:rPr lang="en-US" smtClean="0"/>
              <a:t>‹#›</a:t>
            </a:fld>
            <a:endParaRPr lang="en-US"/>
          </a:p>
        </p:txBody>
      </p:sp>
    </p:spTree>
    <p:extLst>
      <p:ext uri="{BB962C8B-B14F-4D97-AF65-F5344CB8AC3E}">
        <p14:creationId xmlns:p14="http://schemas.microsoft.com/office/powerpoint/2010/main" val="428952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D1E632-DFCB-41D3-810C-099282D8E931}"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DA892-9E63-45C9-A59C-B7143E65E087}" type="slidenum">
              <a:rPr lang="en-US" smtClean="0"/>
              <a:t>‹#›</a:t>
            </a:fld>
            <a:endParaRPr lang="en-US"/>
          </a:p>
        </p:txBody>
      </p:sp>
    </p:spTree>
    <p:extLst>
      <p:ext uri="{BB962C8B-B14F-4D97-AF65-F5344CB8AC3E}">
        <p14:creationId xmlns:p14="http://schemas.microsoft.com/office/powerpoint/2010/main" val="13763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D1E632-DFCB-41D3-810C-099282D8E931}"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DA892-9E63-45C9-A59C-B7143E65E087}" type="slidenum">
              <a:rPr lang="en-US" smtClean="0"/>
              <a:t>‹#›</a:t>
            </a:fld>
            <a:endParaRPr lang="en-US"/>
          </a:p>
        </p:txBody>
      </p:sp>
    </p:spTree>
    <p:extLst>
      <p:ext uri="{BB962C8B-B14F-4D97-AF65-F5344CB8AC3E}">
        <p14:creationId xmlns:p14="http://schemas.microsoft.com/office/powerpoint/2010/main" val="267807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1E632-DFCB-41D3-810C-099282D8E931}" type="datetimeFigureOut">
              <a:rPr lang="en-US" smtClean="0"/>
              <a:t>11/9/2016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DA892-9E63-45C9-A59C-B7143E65E087}" type="slidenum">
              <a:rPr lang="en-US" smtClean="0"/>
              <a:t>‹#›</a:t>
            </a:fld>
            <a:endParaRPr lang="en-US"/>
          </a:p>
        </p:txBody>
      </p:sp>
    </p:spTree>
    <p:extLst>
      <p:ext uri="{BB962C8B-B14F-4D97-AF65-F5344CB8AC3E}">
        <p14:creationId xmlns:p14="http://schemas.microsoft.com/office/powerpoint/2010/main" val="1153434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microsoft.com/office/2007/relationships/hdphoto" Target="../media/hdphoto3.wdp"/><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png"/><Relationship Id="rId5" Type="http://schemas.microsoft.com/office/2007/relationships/hdphoto" Target="../media/hdphoto4.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png"/><Relationship Id="rId5" Type="http://schemas.microsoft.com/office/2007/relationships/hdphoto" Target="../media/hdphoto5.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 Id="rId9"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9.jp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5000">
              <a:srgbClr val="FAA8BC"/>
            </a:gs>
            <a:gs pos="43000">
              <a:srgbClr val="FAA8BC"/>
            </a:gs>
            <a:gs pos="0">
              <a:schemeClr val="tx1"/>
            </a:gs>
            <a:gs pos="89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 Guide</a:t>
            </a:r>
          </a:p>
        </p:txBody>
      </p:sp>
      <p:sp>
        <p:nvSpPr>
          <p:cNvPr id="3" name="Subtitle 2"/>
          <p:cNvSpPr>
            <a:spLocks noGrp="1"/>
          </p:cNvSpPr>
          <p:nvPr>
            <p:ph type="subTitle" idx="1"/>
          </p:nvPr>
        </p:nvSpPr>
        <p:spPr/>
        <p:txBody>
          <a:bodyPr/>
          <a:lstStyle/>
          <a:p>
            <a:r>
              <a:rPr lang="en-US" dirty="0"/>
              <a:t>By: Lizzie       </a:t>
            </a:r>
          </a:p>
          <a:p>
            <a:r>
              <a:rPr lang="en-US" dirty="0"/>
              <a:t>#12</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23374" y="6248400"/>
            <a:ext cx="609600" cy="609600"/>
          </a:xfrm>
          <a:prstGeom prst="rect">
            <a:avLst/>
          </a:prstGeom>
        </p:spPr>
      </p:pic>
    </p:spTree>
    <p:extLst>
      <p:ext uri="{BB962C8B-B14F-4D97-AF65-F5344CB8AC3E}">
        <p14:creationId xmlns:p14="http://schemas.microsoft.com/office/powerpoint/2010/main" val="1844443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250">
        <p15:prstTrans prst="curtains"/>
        <p:sndAc>
          <p:stSnd>
            <p:snd r:embed="rId4" name="applause.wav"/>
          </p:stSnd>
        </p:sndAc>
      </p:transition>
    </mc:Choice>
    <mc:Fallback>
      <p:transition>
        <p:fade/>
        <p:sndAc>
          <p:stSnd>
            <p:snd r:embed="rId4" name="applaus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plaid">
            <a:fgClr>
              <a:schemeClr val="accent1"/>
            </a:fgClr>
            <a:bgClr>
              <a:schemeClr val="bg1"/>
            </a:bgClr>
          </a:pattFill>
        </p:spPr>
        <p:txBody>
          <a:bodyPr/>
          <a:lstStyle/>
          <a:p>
            <a:pPr algn="ctr"/>
            <a:r>
              <a:rPr lang="en-US" dirty="0"/>
              <a:t>Table of Contents</a:t>
            </a:r>
          </a:p>
        </p:txBody>
      </p:sp>
      <p:sp>
        <p:nvSpPr>
          <p:cNvPr id="3" name="Content Placeholder 2"/>
          <p:cNvSpPr>
            <a:spLocks noGrp="1"/>
          </p:cNvSpPr>
          <p:nvPr>
            <p:ph idx="1"/>
          </p:nvPr>
        </p:nvSpPr>
        <p:spPr>
          <a:pattFill prst="sphere">
            <a:fgClr>
              <a:schemeClr val="accent1"/>
            </a:fgClr>
            <a:bgClr>
              <a:schemeClr val="bg1"/>
            </a:bgClr>
          </a:pattFill>
        </p:spPr>
        <p:txBody>
          <a:bodyPr/>
          <a:lstStyle/>
          <a:p>
            <a:pPr marL="0" indent="0">
              <a:buNone/>
            </a:pPr>
            <a:r>
              <a:rPr lang="en-US" dirty="0"/>
              <a:t>The table of contents is a very important feature. In a book it tells you the chapters or the subject on each page. It helps you find the page, chapter, or subject you need. When you lose your page go to the table of contents.</a:t>
            </a:r>
          </a:p>
        </p:txBody>
      </p:sp>
      <p:pic>
        <p:nvPicPr>
          <p:cNvPr id="4" name="Picture 3" descr="You can finally add a table of contents to your handouts."/>
          <p:cNvPicPr>
            <a:picLocks noChangeAspect="1"/>
          </p:cNvPicPr>
          <p:nvPr/>
        </p:nvPicPr>
        <p:blipFill>
          <a:blip r:embed="rId4">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tretch>
            <a:fillRect/>
          </a:stretch>
        </p:blipFill>
        <p:spPr>
          <a:xfrm>
            <a:off x="1078524" y="3429000"/>
            <a:ext cx="6096000" cy="25527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44200" y="5567363"/>
            <a:ext cx="609600" cy="609600"/>
          </a:xfrm>
          <a:prstGeom prst="rect">
            <a:avLst/>
          </a:prstGeom>
        </p:spPr>
      </p:pic>
    </p:spTree>
    <p:extLst>
      <p:ext uri="{BB962C8B-B14F-4D97-AF65-F5344CB8AC3E}">
        <p14:creationId xmlns:p14="http://schemas.microsoft.com/office/powerpoint/2010/main" val="2902276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7962" fill="hold"/>
                                        <p:tgtEl>
                                          <p:spTgt spid="5"/>
                                        </p:tgtEl>
                                      </p:cBhvr>
                                    </p:cmd>
                                  </p:childTnLst>
                                </p:cTn>
                              </p:par>
                            </p:childTnLst>
                          </p:cTn>
                        </p:par>
                      </p:childTnLst>
                    </p:cTn>
                  </p:par>
                </p:childTnLst>
              </p:cTn>
              <p:nextCondLst>
                <p:cond evt="onClick" delay="0">
                  <p:tgtEl>
                    <p:spTgt spid="5"/>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dkUpDiag">
            <a:fgClr>
              <a:schemeClr val="accent1"/>
            </a:fgClr>
            <a:bgClr>
              <a:schemeClr val="bg1"/>
            </a:bgClr>
          </a:pattFill>
        </p:spPr>
        <p:txBody>
          <a:bodyPr/>
          <a:lstStyle/>
          <a:p>
            <a:pPr algn="ctr"/>
            <a:r>
              <a:rPr lang="en-US" dirty="0"/>
              <a:t>Glossary</a:t>
            </a:r>
          </a:p>
        </p:txBody>
      </p:sp>
      <p:sp>
        <p:nvSpPr>
          <p:cNvPr id="3" name="Content Placeholder 2"/>
          <p:cNvSpPr>
            <a:spLocks noGrp="1"/>
          </p:cNvSpPr>
          <p:nvPr>
            <p:ph idx="1"/>
          </p:nvPr>
        </p:nvSpPr>
        <p:spPr>
          <a:xfrm>
            <a:off x="838200" y="1825625"/>
            <a:ext cx="10515600" cy="4663440"/>
          </a:xfrm>
          <a:pattFill prst="lgGrid">
            <a:fgClr>
              <a:schemeClr val="accent1"/>
            </a:fgClr>
            <a:bgClr>
              <a:schemeClr val="bg1"/>
            </a:bgClr>
          </a:pattFill>
        </p:spPr>
        <p:txBody>
          <a:bodyPr/>
          <a:lstStyle/>
          <a:p>
            <a:pPr marL="0" indent="0">
              <a:buNone/>
            </a:pPr>
            <a:r>
              <a:rPr lang="en-US" dirty="0"/>
              <a:t>The glossary explains what the bold words mean. The bold words are usually tricky so in the glossary it tells you what the bold words mean. People usually don’t understand the words so the glossary is there to help. The glossary is usually at the back of the book.</a:t>
            </a:r>
          </a:p>
        </p:txBody>
      </p:sp>
      <p:pic>
        <p:nvPicPr>
          <p:cNvPr id="4" name="Picture 3" descr="en.wikipedia.org/wiki/Glossary To search for a particular term, go t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175" y="3482276"/>
            <a:ext cx="3127248" cy="3141726"/>
          </a:xfrm>
          <a:prstGeom prst="rect">
            <a:avLst/>
          </a:prstGeom>
        </p:spPr>
      </p:pic>
      <p:pic>
        <p:nvPicPr>
          <p:cNvPr id="5" name="Picture 4" descr="... of SES I ran across a glossary I would like share with my reader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724496"/>
            <a:ext cx="5369814" cy="246888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10071" y="6158729"/>
            <a:ext cx="609600" cy="609600"/>
          </a:xfrm>
          <a:prstGeom prst="rect">
            <a:avLst/>
          </a:prstGeom>
        </p:spPr>
      </p:pic>
    </p:spTree>
    <p:extLst>
      <p:ext uri="{BB962C8B-B14F-4D97-AF65-F5344CB8AC3E}">
        <p14:creationId xmlns:p14="http://schemas.microsoft.com/office/powerpoint/2010/main" val="32642311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5"/>
                                        </p:tgtEl>
                                        <p:attrNameLst>
                                          <p:attrName>stroke.color</p:attrName>
                                        </p:attrNameLst>
                                      </p:cBhvr>
                                      <p:to>
                                        <a:schemeClr val="accent2"/>
                                      </p:to>
                                    </p:animClr>
                                    <p:set>
                                      <p:cBhvr>
                                        <p:cTn id="7" dur="2000" fill="hold"/>
                                        <p:tgtEl>
                                          <p:spTgt spid="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6930"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lgConfetti">
            <a:fgClr>
              <a:schemeClr val="accent1"/>
            </a:fgClr>
            <a:bgClr>
              <a:schemeClr val="bg1"/>
            </a:bgClr>
          </a:pattFill>
        </p:spPr>
        <p:txBody>
          <a:bodyPr/>
          <a:lstStyle/>
          <a:p>
            <a:pPr algn="ctr"/>
            <a:r>
              <a:rPr lang="en-US" dirty="0"/>
              <a:t>Headings    </a:t>
            </a:r>
          </a:p>
        </p:txBody>
      </p:sp>
      <p:sp>
        <p:nvSpPr>
          <p:cNvPr id="3" name="Content Placeholder 2"/>
          <p:cNvSpPr>
            <a:spLocks noGrp="1"/>
          </p:cNvSpPr>
          <p:nvPr>
            <p:ph idx="1"/>
          </p:nvPr>
        </p:nvSpPr>
        <p:spPr>
          <a:pattFill prst="solidDmnd">
            <a:fgClr>
              <a:schemeClr val="accent1"/>
            </a:fgClr>
            <a:bgClr>
              <a:schemeClr val="bg1"/>
            </a:bgClr>
          </a:pattFill>
        </p:spPr>
        <p:txBody>
          <a:bodyPr/>
          <a:lstStyle/>
          <a:p>
            <a:pPr marL="0" indent="0">
              <a:buNone/>
            </a:pPr>
            <a:r>
              <a:rPr lang="en-US" dirty="0"/>
              <a:t>A heading is kind of like a subtitle. It is located at the top of the page. It helps you find what passage your looking for. It is not the real title.</a:t>
            </a:r>
          </a:p>
        </p:txBody>
      </p:sp>
      <p:pic>
        <p:nvPicPr>
          <p:cNvPr id="4" name="Picture 3" descr="heading styles"/>
          <p:cNvPicPr>
            <a:picLocks noChangeAspect="1"/>
          </p:cNvPicPr>
          <p:nvPr/>
        </p:nvPicPr>
        <p:blipFill>
          <a:blip r:embed="rId4">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tretch>
            <a:fillRect/>
          </a:stretch>
        </p:blipFill>
        <p:spPr>
          <a:xfrm>
            <a:off x="2559450" y="2907586"/>
            <a:ext cx="2222059" cy="2926080"/>
          </a:xfrm>
          <a:prstGeom prst="rect">
            <a:avLst/>
          </a:prstGeom>
        </p:spPr>
      </p:pic>
      <p:pic>
        <p:nvPicPr>
          <p:cNvPr id="5" name="Picture 4" descr="404 (Page Not Found) Error - Ever feel like you're in the wrong place?"/>
          <p:cNvPicPr>
            <a:picLocks noChangeAspect="1"/>
          </p:cNvPicPr>
          <p:nvPr/>
        </p:nvPicPr>
        <p:blipFill>
          <a:blip r:embed="rId6">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tretch>
            <a:fillRect/>
          </a:stretch>
        </p:blipFill>
        <p:spPr>
          <a:xfrm>
            <a:off x="7159923" y="2644659"/>
            <a:ext cx="3426683" cy="374904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49000" y="5675731"/>
            <a:ext cx="609600" cy="609600"/>
          </a:xfrm>
          <a:prstGeom prst="rect">
            <a:avLst/>
          </a:prstGeom>
        </p:spPr>
      </p:pic>
    </p:spTree>
    <p:extLst>
      <p:ext uri="{BB962C8B-B14F-4D97-AF65-F5344CB8AC3E}">
        <p14:creationId xmlns:p14="http://schemas.microsoft.com/office/powerpoint/2010/main" val="725260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1205" fill="hold"/>
                                        <p:tgtEl>
                                          <p:spTgt spid="6"/>
                                        </p:tgtEl>
                                      </p:cBhvr>
                                    </p:cmd>
                                  </p:childTnLst>
                                </p:cTn>
                              </p:par>
                            </p:childTnLst>
                          </p:cTn>
                        </p:par>
                      </p:childTnLst>
                    </p:cTn>
                  </p:par>
                </p:childTnLst>
              </p:cTn>
              <p:nextCondLst>
                <p:cond evt="onClick" delay="0">
                  <p:tgtEl>
                    <p:spTgt spid="6"/>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pct60">
            <a:fgClr>
              <a:schemeClr val="accent1"/>
            </a:fgClr>
            <a:bgClr>
              <a:schemeClr val="bg1"/>
            </a:bgClr>
          </a:pattFill>
        </p:spPr>
        <p:txBody>
          <a:bodyPr/>
          <a:lstStyle/>
          <a:p>
            <a:pPr algn="ctr"/>
            <a:r>
              <a:rPr lang="en-US" dirty="0"/>
              <a:t>Pictures</a:t>
            </a:r>
          </a:p>
        </p:txBody>
      </p:sp>
      <p:sp>
        <p:nvSpPr>
          <p:cNvPr id="3" name="Content Placeholder 2"/>
          <p:cNvSpPr>
            <a:spLocks noGrp="1"/>
          </p:cNvSpPr>
          <p:nvPr>
            <p:ph idx="1"/>
          </p:nvPr>
        </p:nvSpPr>
        <p:spPr>
          <a:xfrm>
            <a:off x="838200" y="1690688"/>
            <a:ext cx="10515600" cy="4252864"/>
          </a:xfrm>
          <a:pattFill prst="pct60">
            <a:fgClr>
              <a:schemeClr val="accent1"/>
            </a:fgClr>
            <a:bgClr>
              <a:schemeClr val="bg1"/>
            </a:bgClr>
          </a:pattFill>
        </p:spPr>
        <p:txBody>
          <a:bodyPr/>
          <a:lstStyle/>
          <a:p>
            <a:pPr marL="0" indent="0">
              <a:buNone/>
            </a:pPr>
            <a:r>
              <a:rPr lang="en-US" dirty="0"/>
              <a:t>Pictures give you a idea of what it looks like in your brain. It helps you think. You can actually see what’s going on.</a:t>
            </a:r>
          </a:p>
        </p:txBody>
      </p:sp>
      <p:pic>
        <p:nvPicPr>
          <p:cNvPr id="4" name="Picture 3" descr="หมาไฟ (ต้นฉบับ) | Flickr - Photo Sharing!"/>
          <p:cNvPicPr>
            <a:picLocks noChangeAspect="1"/>
          </p:cNvPicPr>
          <p:nvPr/>
        </p:nvPicPr>
        <p:blipFill>
          <a:blip r:embed="rId4">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val="0"/>
              </a:ext>
            </a:extLst>
          </a:blip>
          <a:stretch>
            <a:fillRect/>
          </a:stretch>
        </p:blipFill>
        <p:spPr>
          <a:xfrm>
            <a:off x="3810069" y="2649677"/>
            <a:ext cx="3749040" cy="3972482"/>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01316" y="5333952"/>
            <a:ext cx="609600" cy="609600"/>
          </a:xfrm>
          <a:prstGeom prst="rect">
            <a:avLst/>
          </a:prstGeom>
        </p:spPr>
      </p:pic>
    </p:spTree>
    <p:extLst>
      <p:ext uri="{BB962C8B-B14F-4D97-AF65-F5344CB8AC3E}">
        <p14:creationId xmlns:p14="http://schemas.microsoft.com/office/powerpoint/2010/main" val="39082525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6801" fill="hold"/>
                                        <p:tgtEl>
                                          <p:spTgt spid="5"/>
                                        </p:tgtEl>
                                      </p:cBhvr>
                                    </p:cmd>
                                  </p:childTnLst>
                                </p:cTn>
                              </p:par>
                            </p:childTnLst>
                          </p:cTn>
                        </p:par>
                      </p:childTnLst>
                    </p:cTn>
                  </p:par>
                </p:childTnLst>
              </p:cTn>
              <p:nextCondLst>
                <p:cond evt="onClick" delay="0">
                  <p:tgtEl>
                    <p:spTgt spid="5"/>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dashVert">
            <a:fgClr>
              <a:schemeClr val="accent1"/>
            </a:fgClr>
            <a:bgClr>
              <a:schemeClr val="bg1"/>
            </a:bgClr>
          </a:pattFill>
        </p:spPr>
        <p:txBody>
          <a:bodyPr/>
          <a:lstStyle/>
          <a:p>
            <a:pPr algn="ctr"/>
            <a:r>
              <a:rPr lang="en-US" dirty="0"/>
              <a:t>Labeled Diagrams</a:t>
            </a:r>
          </a:p>
        </p:txBody>
      </p:sp>
      <p:sp>
        <p:nvSpPr>
          <p:cNvPr id="3" name="Content Placeholder 2"/>
          <p:cNvSpPr>
            <a:spLocks noGrp="1"/>
          </p:cNvSpPr>
          <p:nvPr>
            <p:ph idx="1"/>
          </p:nvPr>
        </p:nvSpPr>
        <p:spPr>
          <a:xfrm>
            <a:off x="838200" y="1690688"/>
            <a:ext cx="10515600" cy="4351338"/>
          </a:xfrm>
          <a:pattFill prst="ltHorz">
            <a:fgClr>
              <a:schemeClr val="accent1"/>
            </a:fgClr>
            <a:bgClr>
              <a:schemeClr val="bg1"/>
            </a:bgClr>
          </a:pattFill>
        </p:spPr>
        <p:txBody>
          <a:bodyPr/>
          <a:lstStyle/>
          <a:p>
            <a:pPr marL="0" indent="0">
              <a:buNone/>
            </a:pPr>
            <a:r>
              <a:rPr lang="en-US" dirty="0"/>
              <a:t>Diagrams tell you parts of something. They show where something is on something else. The diagram could be of a car with the labeled parts or of a body.</a:t>
            </a:r>
          </a:p>
        </p:txBody>
      </p:sp>
      <p:pic>
        <p:nvPicPr>
          <p:cNvPr id="4" name="Picture 3" descr="cat_anatomy_diagram.png"/>
          <p:cNvPicPr>
            <a:picLocks noChangeAspect="1"/>
          </p:cNvPicPr>
          <p:nvPr/>
        </p:nvPicPr>
        <p:blipFill>
          <a:blip r:embed="rId4">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tretch>
            <a:fillRect/>
          </a:stretch>
        </p:blipFill>
        <p:spPr>
          <a:xfrm>
            <a:off x="2749309" y="2506908"/>
            <a:ext cx="5951260" cy="393192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3800" y="6120773"/>
            <a:ext cx="609600" cy="609600"/>
          </a:xfrm>
          <a:prstGeom prst="rect">
            <a:avLst/>
          </a:prstGeom>
        </p:spPr>
      </p:pic>
    </p:spTree>
    <p:extLst>
      <p:ext uri="{BB962C8B-B14F-4D97-AF65-F5344CB8AC3E}">
        <p14:creationId xmlns:p14="http://schemas.microsoft.com/office/powerpoint/2010/main" val="623798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7142" fill="hold"/>
                                        <p:tgtEl>
                                          <p:spTgt spid="5"/>
                                        </p:tgtEl>
                                      </p:cBhvr>
                                    </p:cmd>
                                  </p:childTnLst>
                                </p:cTn>
                              </p:par>
                            </p:childTnLst>
                          </p:cTn>
                        </p:par>
                      </p:childTnLst>
                    </p:cTn>
                  </p:par>
                </p:childTnLst>
              </p:cTn>
              <p:nextCondLst>
                <p:cond evt="onClick" delay="0">
                  <p:tgtEl>
                    <p:spTgt spid="5"/>
                  </p:tgtEl>
                </p:cond>
              </p:nextCondLst>
            </p:seq>
            <p:audio>
              <p:cMediaNode vol="80000">
                <p:cTn id="15"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Hope you studied enough!</a:t>
            </a:r>
          </a:p>
        </p:txBody>
      </p:sp>
      <p:pic>
        <p:nvPicPr>
          <p:cNvPr id="4" name="Content Placeholder 3" descr="Day #9 : Fan-Tastic Web Design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4109"/>
            <a:ext cx="1996501" cy="1996501"/>
          </a:xfrm>
        </p:spPr>
      </p:pic>
      <p:pic>
        <p:nvPicPr>
          <p:cNvPr id="5" name="Picture 4" descr="Class of 2016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2538" y="-106167"/>
            <a:ext cx="1822524" cy="1796855"/>
          </a:xfrm>
          <a:prstGeom prst="rect">
            <a:avLst/>
          </a:prstGeom>
        </p:spPr>
      </p:pic>
      <p:pic>
        <p:nvPicPr>
          <p:cNvPr id="6" name="Picture 5" descr="LANDVOGT (Team Fortress 2 &gt; Sprays &gt; TV Shows/Movies) - GAMEBANAN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8117" y="1467974"/>
            <a:ext cx="2438400" cy="2438400"/>
          </a:xfrm>
          <a:prstGeom prst="rect">
            <a:avLst/>
          </a:prstGeom>
        </p:spPr>
      </p:pic>
      <p:pic>
        <p:nvPicPr>
          <p:cNvPr id="7" name="Picture 6" descr="Cute little kitty wearing a blue toque dancing to and fro to the music"/>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8760" y="3906374"/>
            <a:ext cx="2667000" cy="2847975"/>
          </a:xfrm>
          <a:prstGeom prst="rect">
            <a:avLst/>
          </a:prstGeom>
        </p:spPr>
      </p:pic>
      <p:pic>
        <p:nvPicPr>
          <p:cNvPr id="8" name="Picture 7" descr="Hans Je maakt echt mooie ppsen.En terug die overgangen van zwart-wit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21" y="4233081"/>
            <a:ext cx="2926080" cy="2194560"/>
          </a:xfrm>
          <a:prstGeom prst="rect">
            <a:avLst/>
          </a:prstGeom>
        </p:spPr>
      </p:pic>
      <p:pic>
        <p:nvPicPr>
          <p:cNvPr id="9" name="Picture 8" descr="http://fc09.deviantart.net/fs71/f/2010/022/5/8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4452" y="1629813"/>
            <a:ext cx="2194560" cy="2194560"/>
          </a:xfrm>
          <a:prstGeom prst="rect">
            <a:avLst/>
          </a:prstGeom>
        </p:spPr>
      </p:pic>
      <p:pic>
        <p:nvPicPr>
          <p:cNvPr id="11" name="Picture 10" descr="SPARKLA - 6 English and Spell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3776" y="1629813"/>
            <a:ext cx="2857500" cy="5715000"/>
          </a:xfrm>
          <a:prstGeom prst="rect">
            <a:avLst/>
          </a:prstGeom>
        </p:spPr>
      </p:pic>
      <p:pic>
        <p:nvPicPr>
          <p:cNvPr id="12" name="Picture 11" descr="pink-fluffy-unicorns-dancing-on-rainbows - Subscription Expired"/>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5637" y="4415961"/>
            <a:ext cx="2011680" cy="2011680"/>
          </a:xfrm>
          <a:prstGeom prst="rect">
            <a:avLst/>
          </a:prstGeom>
        </p:spPr>
      </p:pic>
    </p:spTree>
    <p:extLst>
      <p:ext uri="{BB962C8B-B14F-4D97-AF65-F5344CB8AC3E}">
        <p14:creationId xmlns:p14="http://schemas.microsoft.com/office/powerpoint/2010/main" val="409664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weave">
            <a:fgClr>
              <a:schemeClr val="accent1"/>
            </a:fgClr>
            <a:bgClr>
              <a:schemeClr val="bg1"/>
            </a:bgClr>
          </a:pattFill>
        </p:spPr>
        <p:txBody>
          <a:bodyPr/>
          <a:lstStyle/>
          <a:p>
            <a:pPr algn="ctr"/>
            <a:r>
              <a:rPr lang="en-US" dirty="0"/>
              <a:t>   Text Structures</a:t>
            </a:r>
          </a:p>
        </p:txBody>
      </p:sp>
      <p:sp>
        <p:nvSpPr>
          <p:cNvPr id="3" name="Content Placeholder 2"/>
          <p:cNvSpPr>
            <a:spLocks noGrp="1"/>
          </p:cNvSpPr>
          <p:nvPr>
            <p:ph idx="1"/>
          </p:nvPr>
        </p:nvSpPr>
        <p:spPr>
          <a:pattFill prst="divot">
            <a:fgClr>
              <a:schemeClr val="accent1"/>
            </a:fgClr>
            <a:bgClr>
              <a:schemeClr val="bg1"/>
            </a:bgClr>
          </a:pattFill>
        </p:spPr>
        <p:txBody>
          <a:bodyPr/>
          <a:lstStyle/>
          <a:p>
            <a:pPr marL="0" indent="0">
              <a:buNone/>
            </a:pPr>
            <a:r>
              <a:rPr lang="en-US" dirty="0"/>
              <a:t>There are 5 types of text structures.</a:t>
            </a:r>
          </a:p>
          <a:p>
            <a:pPr marL="514350" indent="-514350">
              <a:buFont typeface="+mj-lt"/>
              <a:buAutoNum type="arabicPeriod"/>
            </a:pPr>
            <a:r>
              <a:rPr lang="en-US" dirty="0"/>
              <a:t>Compare and Contrast</a:t>
            </a:r>
          </a:p>
          <a:p>
            <a:pPr marL="514350" indent="-514350">
              <a:buFont typeface="+mj-lt"/>
              <a:buAutoNum type="arabicPeriod"/>
            </a:pPr>
            <a:r>
              <a:rPr lang="en-US" dirty="0"/>
              <a:t>Problem and Solution</a:t>
            </a:r>
          </a:p>
          <a:p>
            <a:pPr marL="514350" indent="-514350">
              <a:buFont typeface="+mj-lt"/>
              <a:buAutoNum type="arabicPeriod"/>
            </a:pPr>
            <a:r>
              <a:rPr lang="en-US" dirty="0"/>
              <a:t>Cause and Affect</a:t>
            </a:r>
          </a:p>
          <a:p>
            <a:pPr marL="514350" indent="-514350">
              <a:buFont typeface="+mj-lt"/>
              <a:buAutoNum type="arabicPeriod"/>
            </a:pPr>
            <a:r>
              <a:rPr lang="en-US" dirty="0"/>
              <a:t>Description</a:t>
            </a:r>
          </a:p>
          <a:p>
            <a:pPr marL="514350" indent="-514350">
              <a:buFont typeface="+mj-lt"/>
              <a:buAutoNum type="arabicPeriod"/>
            </a:pPr>
            <a:r>
              <a:rPr lang="en-US" dirty="0"/>
              <a:t>Chronological Order</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5567363"/>
            <a:ext cx="609600" cy="609600"/>
          </a:xfrm>
          <a:prstGeom prst="rect">
            <a:avLst/>
          </a:prstGeom>
        </p:spPr>
      </p:pic>
    </p:spTree>
    <p:extLst>
      <p:ext uri="{BB962C8B-B14F-4D97-AF65-F5344CB8AC3E}">
        <p14:creationId xmlns:p14="http://schemas.microsoft.com/office/powerpoint/2010/main" val="4119647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weave">
            <a:fgClr>
              <a:schemeClr val="accent1"/>
            </a:fgClr>
            <a:bgClr>
              <a:schemeClr val="bg1"/>
            </a:bgClr>
          </a:pattFill>
        </p:spPr>
        <p:txBody>
          <a:bodyPr/>
          <a:lstStyle/>
          <a:p>
            <a:pPr algn="ctr"/>
            <a:r>
              <a:rPr lang="en-US" dirty="0"/>
              <a:t>Chronological Order</a:t>
            </a:r>
          </a:p>
        </p:txBody>
      </p:sp>
      <p:sp>
        <p:nvSpPr>
          <p:cNvPr id="3" name="Content Placeholder 2"/>
          <p:cNvSpPr>
            <a:spLocks noGrp="1"/>
          </p:cNvSpPr>
          <p:nvPr>
            <p:ph idx="1"/>
          </p:nvPr>
        </p:nvSpPr>
        <p:spPr>
          <a:xfrm>
            <a:off x="838199" y="1828800"/>
            <a:ext cx="10739511" cy="4779094"/>
          </a:xfrm>
          <a:pattFill prst="divot">
            <a:fgClr>
              <a:schemeClr val="accent1"/>
            </a:fgClr>
            <a:bgClr>
              <a:schemeClr val="bg1"/>
            </a:bgClr>
          </a:pattFill>
        </p:spPr>
        <p:txBody>
          <a:bodyPr>
            <a:normAutofit fontScale="92500" lnSpcReduction="10000"/>
          </a:bodyPr>
          <a:lstStyle/>
          <a:p>
            <a:pPr marL="0" indent="0">
              <a:buNone/>
            </a:pPr>
            <a:r>
              <a:rPr lang="en-US" dirty="0"/>
              <a:t>Chronological Order tells you how to do something or how it changed like in history (through the ages, this is how you, </a:t>
            </a:r>
            <a:r>
              <a:rPr lang="en-US" dirty="0" err="1"/>
              <a:t>ect</a:t>
            </a:r>
            <a:r>
              <a:rPr lang="en-US" dirty="0"/>
              <a:t>.)</a:t>
            </a:r>
          </a:p>
          <a:p>
            <a:pPr marL="0" indent="0">
              <a:buNone/>
            </a:pPr>
            <a:r>
              <a:rPr lang="en-US" dirty="0"/>
              <a:t>You can tell also by a timeline because it also shows events in order. Here are some keywords</a:t>
            </a:r>
          </a:p>
          <a:p>
            <a:r>
              <a:rPr lang="en-US" dirty="0"/>
              <a:t>First  </a:t>
            </a:r>
          </a:p>
          <a:p>
            <a:r>
              <a:rPr lang="en-US" dirty="0"/>
              <a:t>Next                                                                Ex:</a:t>
            </a:r>
          </a:p>
          <a:p>
            <a:r>
              <a:rPr lang="en-US" dirty="0"/>
              <a:t>Later</a:t>
            </a:r>
          </a:p>
          <a:p>
            <a:r>
              <a:rPr lang="en-US" dirty="0"/>
              <a:t>Then</a:t>
            </a:r>
          </a:p>
          <a:p>
            <a:r>
              <a:rPr lang="en-US" dirty="0"/>
              <a:t>finally                                                               </a:t>
            </a:r>
          </a:p>
          <a:p>
            <a:pPr marL="0" indent="0">
              <a:buNone/>
            </a:pPr>
            <a:r>
              <a:rPr lang="en-US" dirty="0"/>
              <a:t>                                                                              or</a:t>
            </a:r>
          </a:p>
          <a:p>
            <a:pPr marL="0" indent="0">
              <a:buNone/>
            </a:pPr>
            <a:r>
              <a:rPr lang="en-US" dirty="0"/>
              <a:t>                                                                                   </a:t>
            </a:r>
          </a:p>
        </p:txBody>
      </p:sp>
      <p:pic>
        <p:nvPicPr>
          <p:cNvPr id="4" name="Picture 3" descr="This text structure basically tells things in order. Anoth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3683" y="4673653"/>
            <a:ext cx="3824677" cy="1847132"/>
          </a:xfrm>
          <a:prstGeom prst="rect">
            <a:avLst/>
          </a:prstGeom>
        </p:spPr>
      </p:pic>
      <p:pic>
        <p:nvPicPr>
          <p:cNvPr id="6" name="Picture 5" descr="1844-Born in Antwerp, N.Y. 1870s-Painted dogs for local tobacconist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6131" y="4726002"/>
            <a:ext cx="3801579" cy="1881892"/>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3800" y="6215985"/>
            <a:ext cx="609600" cy="609600"/>
          </a:xfrm>
          <a:prstGeom prst="rect">
            <a:avLst/>
          </a:prstGeom>
        </p:spPr>
      </p:pic>
    </p:spTree>
    <p:extLst>
      <p:ext uri="{BB962C8B-B14F-4D97-AF65-F5344CB8AC3E}">
        <p14:creationId xmlns:p14="http://schemas.microsoft.com/office/powerpoint/2010/main" val="2853043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Compare and  Contrast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Compare and Contrast is when you tell the differences and </a:t>
            </a:r>
            <a:r>
              <a:rPr lang="en-US"/>
              <a:t>similarities between </a:t>
            </a:r>
            <a:r>
              <a:rPr lang="en-US" dirty="0"/>
              <a:t>two things(nouns). You can use Venn diagrams. Here are some keywords</a:t>
            </a:r>
          </a:p>
          <a:p>
            <a:r>
              <a:rPr lang="en-US" dirty="0"/>
              <a:t>Both</a:t>
            </a:r>
          </a:p>
          <a:p>
            <a:r>
              <a:rPr lang="en-US" dirty="0"/>
              <a:t>But</a:t>
            </a:r>
          </a:p>
          <a:p>
            <a:r>
              <a:rPr lang="en-US" dirty="0"/>
              <a:t>Differences                                                         Ex:     </a:t>
            </a:r>
          </a:p>
          <a:p>
            <a:r>
              <a:rPr lang="en-US" dirty="0"/>
              <a:t>While</a:t>
            </a:r>
          </a:p>
          <a:p>
            <a:r>
              <a:rPr lang="en-US" dirty="0"/>
              <a:t>On the other hand                     </a:t>
            </a:r>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r>
              <a:rPr lang="en-US" dirty="0"/>
              <a:t>                                                                               or   </a:t>
            </a:r>
          </a:p>
        </p:txBody>
      </p:sp>
      <p:pic>
        <p:nvPicPr>
          <p:cNvPr id="6" name="Picture 5" descr="Higher order thinking with Venn diagra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939" y="4181072"/>
            <a:ext cx="3671667" cy="2068646"/>
          </a:xfrm>
          <a:prstGeom prst="rect">
            <a:avLst/>
          </a:prstGeom>
          <a:effectLst>
            <a:glow rad="1358900">
              <a:schemeClr val="accent1">
                <a:alpha val="64000"/>
              </a:schemeClr>
            </a:glow>
          </a:effectLst>
        </p:spPr>
      </p:pic>
      <p:pic>
        <p:nvPicPr>
          <p:cNvPr id="7" name="Picture 6" descr="... examples you are talking about in your classroom. For example: chart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5718" y="4181072"/>
            <a:ext cx="3360015" cy="2068646"/>
          </a:xfrm>
          <a:prstGeom prst="rect">
            <a:avLst/>
          </a:prstGeom>
          <a:effectLst>
            <a:glow rad="1587500">
              <a:schemeClr val="accent1">
                <a:alpha val="74000"/>
              </a:schemeClr>
            </a:glow>
          </a:effectLst>
          <a:scene3d>
            <a:camera prst="orthographicFront"/>
            <a:lightRig rig="threePt" dir="t"/>
          </a:scene3d>
          <a:sp3d>
            <a:bevelB w="114300" prst="artDeco"/>
          </a:sp3d>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78034" y="6176963"/>
            <a:ext cx="609600" cy="609600"/>
          </a:xfrm>
          <a:prstGeom prst="rect">
            <a:avLst/>
          </a:prstGeom>
        </p:spPr>
      </p:pic>
    </p:spTree>
    <p:extLst>
      <p:ext uri="{BB962C8B-B14F-4D97-AF65-F5344CB8AC3E}">
        <p14:creationId xmlns:p14="http://schemas.microsoft.com/office/powerpoint/2010/main" val="3248471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5462"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Cause and Affect</a:t>
            </a:r>
          </a:p>
        </p:txBody>
      </p:sp>
      <p:sp>
        <p:nvSpPr>
          <p:cNvPr id="3" name="Content Placeholder 2"/>
          <p:cNvSpPr>
            <a:spLocks noGrp="1"/>
          </p:cNvSpPr>
          <p:nvPr>
            <p:ph idx="1"/>
          </p:nvPr>
        </p:nvSpPr>
        <p:spPr>
          <a:pattFill prst="dkVert">
            <a:fgClr>
              <a:schemeClr val="accent1"/>
            </a:fgClr>
            <a:bgClr>
              <a:schemeClr val="bg1"/>
            </a:bgClr>
          </a:pattFill>
          <a:ln>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rect">
                <a:fillToRect l="100000" t="100000"/>
              </a:path>
              <a:tileRect r="-100000" b="-100000"/>
            </a:gradFill>
          </a:ln>
        </p:spPr>
        <p:txBody>
          <a:bodyPr/>
          <a:lstStyle/>
          <a:p>
            <a:pPr marL="0" indent="0">
              <a:buNone/>
            </a:pPr>
            <a:r>
              <a:rPr lang="en-US" dirty="0"/>
              <a:t>Cause and Affect is when something happens and causes something else to happen. Look for keywords such as</a:t>
            </a:r>
          </a:p>
          <a:p>
            <a:r>
              <a:rPr lang="en-US" dirty="0"/>
              <a:t>Cause </a:t>
            </a:r>
          </a:p>
          <a:p>
            <a:r>
              <a:rPr lang="en-US" dirty="0"/>
              <a:t>Affect</a:t>
            </a:r>
          </a:p>
          <a:p>
            <a:r>
              <a:rPr lang="en-US" dirty="0"/>
              <a:t>Because of this</a:t>
            </a:r>
          </a:p>
          <a:p>
            <a:r>
              <a:rPr lang="en-US" dirty="0"/>
              <a:t>As a result</a:t>
            </a:r>
          </a:p>
          <a:p>
            <a:r>
              <a:rPr lang="en-US" dirty="0"/>
              <a:t>Consequently</a:t>
            </a:r>
          </a:p>
          <a:p>
            <a:r>
              <a:rPr lang="en-US" dirty="0"/>
              <a:t>So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8426" y="5567363"/>
            <a:ext cx="609600" cy="609600"/>
          </a:xfrm>
          <a:prstGeom prst="rect">
            <a:avLst/>
          </a:prstGeom>
        </p:spPr>
      </p:pic>
    </p:spTree>
    <p:extLst>
      <p:ext uri="{BB962C8B-B14F-4D97-AF65-F5344CB8AC3E}">
        <p14:creationId xmlns:p14="http://schemas.microsoft.com/office/powerpoint/2010/main" val="2874547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1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651"/>
            <a:ext cx="10515600" cy="1325563"/>
          </a:xfrm>
          <a:pattFill prst="sphere">
            <a:fgClr>
              <a:schemeClr val="accent1"/>
            </a:fgClr>
            <a:bgClr>
              <a:schemeClr val="bg1"/>
            </a:bgClr>
          </a:pattFill>
        </p:spPr>
        <p:txBody>
          <a:bodyPr/>
          <a:lstStyle/>
          <a:p>
            <a:pPr algn="ctr"/>
            <a:r>
              <a:rPr lang="en-US" dirty="0"/>
              <a:t>Problem and Solution</a:t>
            </a:r>
          </a:p>
        </p:txBody>
      </p:sp>
      <p:sp>
        <p:nvSpPr>
          <p:cNvPr id="3" name="Content Placeholder 2"/>
          <p:cNvSpPr>
            <a:spLocks noGrp="1"/>
          </p:cNvSpPr>
          <p:nvPr>
            <p:ph idx="1"/>
          </p:nvPr>
        </p:nvSpPr>
        <p:spPr>
          <a:pattFill prst="diagBrick">
            <a:fgClr>
              <a:schemeClr val="accent1"/>
            </a:fgClr>
            <a:bgClr>
              <a:schemeClr val="bg1"/>
            </a:bgClr>
          </a:pattFill>
        </p:spPr>
        <p:txBody>
          <a:bodyPr>
            <a:normAutofit lnSpcReduction="10000"/>
          </a:bodyPr>
          <a:lstStyle/>
          <a:p>
            <a:pPr marL="0" indent="0">
              <a:buNone/>
            </a:pPr>
            <a:r>
              <a:rPr lang="en-US" dirty="0"/>
              <a:t>Problem and solution is when there is a problem and then someone came up with a solution. Look for keywords such as</a:t>
            </a:r>
          </a:p>
          <a:p>
            <a:r>
              <a:rPr lang="en-US" dirty="0"/>
              <a:t>Problem</a:t>
            </a:r>
          </a:p>
          <a:p>
            <a:r>
              <a:rPr lang="en-US" dirty="0"/>
              <a:t>Solution</a:t>
            </a:r>
          </a:p>
          <a:p>
            <a:r>
              <a:rPr lang="en-US" dirty="0"/>
              <a:t>Threat </a:t>
            </a:r>
          </a:p>
          <a:p>
            <a:r>
              <a:rPr lang="en-US" dirty="0"/>
              <a:t>Difficulty</a:t>
            </a:r>
          </a:p>
          <a:p>
            <a:r>
              <a:rPr lang="en-US" dirty="0"/>
              <a:t>Hope</a:t>
            </a:r>
          </a:p>
          <a:p>
            <a:r>
              <a:rPr lang="en-US" dirty="0"/>
              <a:t>Answer</a:t>
            </a:r>
          </a:p>
          <a:p>
            <a:r>
              <a:rPr lang="en-US" dirty="0"/>
              <a:t>Possibility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5567363"/>
            <a:ext cx="609600" cy="609600"/>
          </a:xfrm>
          <a:prstGeom prst="rect">
            <a:avLst/>
          </a:prstGeom>
        </p:spPr>
      </p:pic>
    </p:spTree>
    <p:extLst>
      <p:ext uri="{BB962C8B-B14F-4D97-AF65-F5344CB8AC3E}">
        <p14:creationId xmlns:p14="http://schemas.microsoft.com/office/powerpoint/2010/main" val="2515522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0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5000">
              <a:srgbClr val="FAA8BC"/>
            </a:gs>
            <a:gs pos="43000">
              <a:srgbClr val="FAA8BC"/>
            </a:gs>
            <a:gs pos="0">
              <a:schemeClr val="tx1"/>
            </a:gs>
            <a:gs pos="89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Description</a:t>
            </a:r>
          </a:p>
        </p:txBody>
      </p:sp>
      <p:sp>
        <p:nvSpPr>
          <p:cNvPr id="3" name="Content Placeholder 2"/>
          <p:cNvSpPr>
            <a:spLocks noGrp="1"/>
          </p:cNvSpPr>
          <p:nvPr>
            <p:ph idx="1"/>
          </p:nvPr>
        </p:nvSpPr>
        <p:spPr>
          <a:noFill/>
        </p:spPr>
        <p:txBody>
          <a:bodyPr>
            <a:normAutofit fontScale="70000" lnSpcReduction="20000"/>
          </a:bodyPr>
          <a:lstStyle/>
          <a:p>
            <a:pPr marL="0" indent="0">
              <a:buNone/>
            </a:pPr>
            <a:r>
              <a:rPr lang="en-US" dirty="0"/>
              <a:t>Description is only facts. Some keywords you might want to look for are</a:t>
            </a:r>
          </a:p>
          <a:p>
            <a:r>
              <a:rPr lang="en-US" dirty="0"/>
              <a:t>One reason</a:t>
            </a:r>
          </a:p>
          <a:p>
            <a:r>
              <a:rPr lang="en-US" dirty="0"/>
              <a:t>Another reason</a:t>
            </a:r>
          </a:p>
          <a:p>
            <a:r>
              <a:rPr lang="en-US" dirty="0"/>
              <a:t>For example</a:t>
            </a:r>
          </a:p>
          <a:p>
            <a:pPr marL="0" indent="0">
              <a:buNone/>
            </a:pPr>
            <a:r>
              <a:rPr lang="en-US" dirty="0"/>
              <a:t>You can’t use words like</a:t>
            </a:r>
          </a:p>
          <a:p>
            <a:r>
              <a:rPr lang="en-US" dirty="0"/>
              <a:t>My</a:t>
            </a:r>
          </a:p>
          <a:p>
            <a:r>
              <a:rPr lang="en-US" dirty="0"/>
              <a:t>We</a:t>
            </a:r>
          </a:p>
          <a:p>
            <a:r>
              <a:rPr lang="en-US" dirty="0"/>
              <a:t>You</a:t>
            </a:r>
          </a:p>
          <a:p>
            <a:r>
              <a:rPr lang="en-US" dirty="0"/>
              <a:t>I</a:t>
            </a:r>
          </a:p>
          <a:p>
            <a:r>
              <a:rPr lang="en-US" dirty="0"/>
              <a:t>we</a:t>
            </a:r>
          </a:p>
          <a:p>
            <a:pPr marL="0" indent="0">
              <a:buNone/>
            </a:pPr>
            <a:endParaRPr lang="en-US" dirty="0"/>
          </a:p>
          <a:p>
            <a:pPr marL="0" indent="0">
              <a:buNone/>
            </a:pPr>
            <a:r>
              <a:rPr lang="en-US" dirty="0"/>
              <a:t>When you do description you have to explain something not compare and contrast something or tell how to do something.</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6248400"/>
            <a:ext cx="609600" cy="609600"/>
          </a:xfrm>
          <a:prstGeom prst="rect">
            <a:avLst/>
          </a:prstGeom>
        </p:spPr>
      </p:pic>
    </p:spTree>
    <p:extLst>
      <p:ext uri="{BB962C8B-B14F-4D97-AF65-F5344CB8AC3E}">
        <p14:creationId xmlns:p14="http://schemas.microsoft.com/office/powerpoint/2010/main" val="1985881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9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1000">
              <a:srgbClr val="7030A0"/>
            </a:gs>
            <a:gs pos="0">
              <a:srgbClr val="FFFF00"/>
            </a:gs>
            <a:gs pos="77000">
              <a:srgbClr val="FF0000"/>
            </a:gs>
            <a:gs pos="26000">
              <a:schemeClr val="accent1">
                <a:lumMod val="45000"/>
                <a:lumOff val="55000"/>
              </a:schemeClr>
            </a:gs>
            <a:gs pos="100000">
              <a:srgbClr val="00B05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Text Features</a:t>
            </a:r>
          </a:p>
        </p:txBody>
      </p:sp>
      <p:sp>
        <p:nvSpPr>
          <p:cNvPr id="3" name="Content Placeholder 2"/>
          <p:cNvSpPr>
            <a:spLocks noGrp="1"/>
          </p:cNvSpPr>
          <p:nvPr>
            <p:ph idx="1"/>
          </p:nvPr>
        </p:nvSpPr>
        <p:spPr/>
        <p:txBody>
          <a:bodyPr>
            <a:normAutofit/>
          </a:bodyPr>
          <a:lstStyle/>
          <a:p>
            <a:pPr marL="0" indent="0">
              <a:buNone/>
            </a:pPr>
            <a:r>
              <a:rPr lang="en-US" dirty="0"/>
              <a:t>Text Features are stuff or features that the text has. They help you understand the text. Some of them are</a:t>
            </a:r>
          </a:p>
          <a:p>
            <a:pPr>
              <a:buFont typeface="Wingdings 2" panose="05020102010507070707" pitchFamily="18" charset="2"/>
              <a:buChar char=""/>
            </a:pPr>
            <a:r>
              <a:rPr lang="en-US" dirty="0"/>
              <a:t>Bold word</a:t>
            </a:r>
          </a:p>
          <a:p>
            <a:pPr>
              <a:buFont typeface="Wingdings 2" panose="05020102010507070707" pitchFamily="18" charset="2"/>
              <a:buChar char=""/>
            </a:pPr>
            <a:r>
              <a:rPr lang="en-US" dirty="0"/>
              <a:t>The table of contents</a:t>
            </a:r>
          </a:p>
          <a:p>
            <a:pPr>
              <a:buFont typeface="Wingdings 2" panose="05020102010507070707" pitchFamily="18" charset="2"/>
              <a:buChar char=""/>
            </a:pPr>
            <a:r>
              <a:rPr lang="en-US" dirty="0"/>
              <a:t>Glossary</a:t>
            </a:r>
          </a:p>
          <a:p>
            <a:pPr>
              <a:buFont typeface="Wingdings 2" panose="05020102010507070707" pitchFamily="18" charset="2"/>
              <a:buChar char=""/>
            </a:pPr>
            <a:r>
              <a:rPr lang="en-US" dirty="0"/>
              <a:t>Headings</a:t>
            </a:r>
          </a:p>
          <a:p>
            <a:pPr>
              <a:buFont typeface="Wingdings 2" panose="05020102010507070707" pitchFamily="18" charset="2"/>
              <a:buChar char=""/>
            </a:pPr>
            <a:r>
              <a:rPr lang="en-US" dirty="0"/>
              <a:t>Pictures</a:t>
            </a:r>
          </a:p>
          <a:p>
            <a:pPr>
              <a:buFont typeface="Wingdings 2" panose="05020102010507070707" pitchFamily="18" charset="2"/>
              <a:buChar char=""/>
            </a:pPr>
            <a:r>
              <a:rPr lang="en-US" dirty="0"/>
              <a:t>Labeled diagrams</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93204" y="5536809"/>
            <a:ext cx="1321191" cy="1321191"/>
          </a:xfrm>
          <a:prstGeom prst="rect">
            <a:avLst/>
          </a:prstGeom>
        </p:spPr>
      </p:pic>
    </p:spTree>
    <p:extLst>
      <p:ext uri="{BB962C8B-B14F-4D97-AF65-F5344CB8AC3E}">
        <p14:creationId xmlns:p14="http://schemas.microsoft.com/office/powerpoint/2010/main" val="2698986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6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attFill prst="diagBrick">
            <a:fgClr>
              <a:schemeClr val="accent1"/>
            </a:fgClr>
            <a:bgClr>
              <a:schemeClr val="bg1"/>
            </a:bgClr>
          </a:pattFill>
        </p:spPr>
        <p:txBody>
          <a:bodyPr/>
          <a:lstStyle/>
          <a:p>
            <a:pPr algn="ctr"/>
            <a:r>
              <a:rPr lang="en-US" dirty="0"/>
              <a:t>Bold Words</a:t>
            </a:r>
          </a:p>
        </p:txBody>
      </p:sp>
      <p:sp>
        <p:nvSpPr>
          <p:cNvPr id="3" name="Content Placeholder 2"/>
          <p:cNvSpPr>
            <a:spLocks noGrp="1"/>
          </p:cNvSpPr>
          <p:nvPr>
            <p:ph idx="1"/>
          </p:nvPr>
        </p:nvSpPr>
        <p:spPr>
          <a:xfrm>
            <a:off x="684627" y="1803229"/>
            <a:ext cx="10515600" cy="4351338"/>
          </a:xfrm>
          <a:pattFill prst="pct40">
            <a:fgClr>
              <a:schemeClr val="accent1"/>
            </a:fgClr>
            <a:bgClr>
              <a:schemeClr val="bg1"/>
            </a:bgClr>
          </a:pattFill>
        </p:spPr>
        <p:txBody>
          <a:bodyPr/>
          <a:lstStyle/>
          <a:p>
            <a:pPr marL="0" indent="0">
              <a:buNone/>
            </a:pPr>
            <a:r>
              <a:rPr lang="en-US" b="1" dirty="0"/>
              <a:t>Bold </a:t>
            </a:r>
            <a:r>
              <a:rPr lang="en-US" dirty="0"/>
              <a:t>words are words that are important. </a:t>
            </a:r>
            <a:r>
              <a:rPr lang="en-US" b="1" dirty="0"/>
              <a:t>Bold </a:t>
            </a:r>
            <a:r>
              <a:rPr lang="en-US" dirty="0"/>
              <a:t>words are always </a:t>
            </a:r>
            <a:r>
              <a:rPr lang="en-US" b="1" dirty="0"/>
              <a:t>bold </a:t>
            </a:r>
            <a:r>
              <a:rPr lang="en-US" dirty="0"/>
              <a:t>so you can find them easily. </a:t>
            </a:r>
            <a:r>
              <a:rPr lang="en-US" b="1" dirty="0"/>
              <a:t>Bold </a:t>
            </a:r>
            <a:r>
              <a:rPr lang="en-US" dirty="0"/>
              <a:t>words help know what the passage is about and the words that are important. </a:t>
            </a:r>
            <a:r>
              <a:rPr lang="en-US" b="1" dirty="0"/>
              <a:t>Bold </a:t>
            </a:r>
            <a:r>
              <a:rPr lang="en-US" dirty="0"/>
              <a:t>words are usually the keywords or vocabulary in the passage.</a:t>
            </a:r>
            <a:endParaRPr lang="en-US" b="1" dirty="0"/>
          </a:p>
        </p:txBody>
      </p:sp>
      <p:pic>
        <p:nvPicPr>
          <p:cNvPr id="4" name="Picture 3" descr="Basic HTML for Google Eart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111" y="4403806"/>
            <a:ext cx="2742857" cy="1295238"/>
          </a:xfrm>
          <a:prstGeom prst="rect">
            <a:avLst/>
          </a:prstGeom>
        </p:spPr>
      </p:pic>
      <p:pic>
        <p:nvPicPr>
          <p:cNvPr id="5" name="Picture 4" descr="Audiobook Cover Art Template by MattMc3 on DeviantAr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89" y="3658398"/>
            <a:ext cx="2651760" cy="2651760"/>
          </a:xfrm>
          <a:prstGeom prst="rect">
            <a:avLst/>
          </a:prstGeom>
        </p:spPr>
      </p:pic>
      <p:pic>
        <p:nvPicPr>
          <p:cNvPr id="6" name="Picture 5" descr="File:Bold font awesome.sv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8820" y="3856518"/>
            <a:ext cx="2682240" cy="2682240"/>
          </a:xfrm>
          <a:prstGeom prst="rect">
            <a:avLst/>
          </a:prstGeom>
        </p:spPr>
      </p:pic>
      <p:pic>
        <p:nvPicPr>
          <p:cNvPr id="7" name="Picture 6" descr="Brock Bold Typeface by Sasha Iacob | Typoblur2.ven.bz - Blo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1750" y="3429798"/>
            <a:ext cx="3460809" cy="3108960"/>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33128" y="6079564"/>
            <a:ext cx="534198" cy="534198"/>
          </a:xfrm>
          <a:prstGeom prst="rect">
            <a:avLst/>
          </a:prstGeom>
        </p:spPr>
      </p:pic>
    </p:spTree>
    <p:extLst>
      <p:ext uri="{BB962C8B-B14F-4D97-AF65-F5344CB8AC3E}">
        <p14:creationId xmlns:p14="http://schemas.microsoft.com/office/powerpoint/2010/main" val="29295421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1306" fill="hold"/>
                                        <p:tgtEl>
                                          <p:spTgt spid="8"/>
                                        </p:tgtEl>
                                      </p:cBhvr>
                                    </p:cmd>
                                  </p:childTnLst>
                                </p:cTn>
                              </p:par>
                            </p:childTnLst>
                          </p:cTn>
                        </p:par>
                      </p:childTnLst>
                    </p:cTn>
                  </p:par>
                </p:childTnLst>
              </p:cTn>
              <p:nextCondLst>
                <p:cond evt="onClick" delay="0">
                  <p:tgtEl>
                    <p:spTgt spid="8"/>
                  </p:tgtEl>
                </p:cond>
              </p:nextCondLst>
            </p:seq>
            <p:audio>
              <p:cMediaNode vol="80000">
                <p:cTn id="42"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543</Words>
  <Application>Microsoft Office PowerPoint</Application>
  <PresentationFormat>Widescreen</PresentationFormat>
  <Paragraphs>83</Paragraphs>
  <Slides>15</Slides>
  <Notes>0</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 2</vt:lpstr>
      <vt:lpstr>Office Theme</vt:lpstr>
      <vt:lpstr>Study Guide</vt:lpstr>
      <vt:lpstr>   Text Structures</vt:lpstr>
      <vt:lpstr>Chronological Order</vt:lpstr>
      <vt:lpstr>Compare and  Contrast</vt:lpstr>
      <vt:lpstr>Cause and Affect</vt:lpstr>
      <vt:lpstr>Problem and Solution</vt:lpstr>
      <vt:lpstr>Description</vt:lpstr>
      <vt:lpstr>Text Features</vt:lpstr>
      <vt:lpstr>Bold Words</vt:lpstr>
      <vt:lpstr>Table of Contents</vt:lpstr>
      <vt:lpstr>Glossary</vt:lpstr>
      <vt:lpstr>Headings    </vt:lpstr>
      <vt:lpstr>Pictures</vt:lpstr>
      <vt:lpstr>Labeled Diagrams</vt:lpstr>
      <vt:lpstr>Hope you studied enough!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Guide</dc:title>
  <dc:creator>Lizzie and Mark</dc:creator>
  <cp:lastModifiedBy>Lizzie and Mark</cp:lastModifiedBy>
  <cp:revision>20</cp:revision>
  <dcterms:created xsi:type="dcterms:W3CDTF">2016-11-07T21:23:13Z</dcterms:created>
  <dcterms:modified xsi:type="dcterms:W3CDTF">2016-11-09T11:45:41Z</dcterms:modified>
</cp:coreProperties>
</file>