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70DC"/>
    <a:srgbClr val="905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380" autoAdjust="0"/>
  </p:normalViewPr>
  <p:slideViewPr>
    <p:cSldViewPr>
      <p:cViewPr varScale="1">
        <p:scale>
          <a:sx n="87" d="100"/>
          <a:sy n="87" d="100"/>
        </p:scale>
        <p:origin x="-1032" y="-78"/>
      </p:cViewPr>
      <p:guideLst>
        <p:guide orient="horz" pos="2160"/>
        <p:guide pos="2880"/>
      </p:guideLst>
    </p:cSldViewPr>
  </p:slideViewPr>
  <p:outlineViewPr>
    <p:cViewPr>
      <p:scale>
        <a:sx n="33" d="100"/>
        <a:sy n="33" d="100"/>
      </p:scale>
      <p:origin x="0" y="22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2A51C-CE6A-401A-9D33-AC9CF0693FC4}" type="datetimeFigureOut">
              <a:rPr lang="en-US" smtClean="0"/>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D4721-C05C-4D4F-9384-803605C69CB3}" type="slidenum">
              <a:rPr lang="en-US" smtClean="0"/>
              <a:t>‹#›</a:t>
            </a:fld>
            <a:endParaRPr lang="en-US"/>
          </a:p>
        </p:txBody>
      </p:sp>
    </p:spTree>
    <p:extLst>
      <p:ext uri="{BB962C8B-B14F-4D97-AF65-F5344CB8AC3E}">
        <p14:creationId xmlns:p14="http://schemas.microsoft.com/office/powerpoint/2010/main" val="82216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D4721-C05C-4D4F-9384-803605C69CB3}" type="slidenum">
              <a:rPr lang="en-US" smtClean="0"/>
              <a:t>9</a:t>
            </a:fld>
            <a:endParaRPr lang="en-US"/>
          </a:p>
        </p:txBody>
      </p:sp>
    </p:spTree>
    <p:extLst>
      <p:ext uri="{BB962C8B-B14F-4D97-AF65-F5344CB8AC3E}">
        <p14:creationId xmlns:p14="http://schemas.microsoft.com/office/powerpoint/2010/main" val="3433849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AFF729-AE8F-45EC-9DD1-0DE557C5FF1C}"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9AD1-5562-4E52-96FD-488660DE88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FF729-AE8F-45EC-9DD1-0DE557C5FF1C}"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9AD1-5562-4E52-96FD-488660DE88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FF729-AE8F-45EC-9DD1-0DE557C5FF1C}"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9AD1-5562-4E52-96FD-488660DE88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FF729-AE8F-45EC-9DD1-0DE557C5FF1C}"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9AD1-5562-4E52-96FD-488660DE88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AFF729-AE8F-45EC-9DD1-0DE557C5FF1C}"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89AD1-5562-4E52-96FD-488660DE88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AFF729-AE8F-45EC-9DD1-0DE557C5FF1C}"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89AD1-5562-4E52-96FD-488660DE88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AFF729-AE8F-45EC-9DD1-0DE557C5FF1C}"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89AD1-5562-4E52-96FD-488660DE88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FF729-AE8F-45EC-9DD1-0DE557C5FF1C}"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89AD1-5562-4E52-96FD-488660DE88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FF729-AE8F-45EC-9DD1-0DE557C5FF1C}"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89AD1-5562-4E52-96FD-488660DE88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FF729-AE8F-45EC-9DD1-0DE557C5FF1C}"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89AD1-5562-4E52-96FD-488660DE88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FF729-AE8F-45EC-9DD1-0DE557C5FF1C}"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89AD1-5562-4E52-96FD-488660DE8827}"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37AFF729-AE8F-45EC-9DD1-0DE557C5FF1C}" type="datetimeFigureOut">
              <a:rPr lang="en-US" smtClean="0"/>
              <a:t>11/9/2016</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21289AD1-5562-4E52-96FD-488660DE882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10.jpeg"/><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1648" y="914400"/>
            <a:ext cx="7117180" cy="1470025"/>
          </a:xfrm>
        </p:spPr>
        <p:txBody>
          <a:bodyPr/>
          <a:lstStyle/>
          <a:p>
            <a:r>
              <a:rPr lang="en-US" dirty="0" smtClean="0"/>
              <a:t>Text Structures and Text features</a:t>
            </a:r>
            <a:endParaRPr lang="en-US" dirty="0"/>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2209800" y="3249683"/>
            <a:ext cx="2286000" cy="707886"/>
          </a:xfrm>
          <a:prstGeom prst="rect">
            <a:avLst/>
          </a:prstGeom>
        </p:spPr>
        <p:txBody>
          <a:bodyPr>
            <a:spAutoFit/>
          </a:bodyPr>
          <a:lstStyle/>
          <a:p>
            <a:pPr lvl="0" defTabSz="457200">
              <a:spcBef>
                <a:spcPct val="20000"/>
              </a:spcBef>
              <a:spcAft>
                <a:spcPts val="600"/>
              </a:spcAft>
              <a:buClr>
                <a:srgbClr val="C5E1FE"/>
              </a:buClr>
            </a:pPr>
            <a:r>
              <a:rPr lang="en-US" sz="2000" dirty="0">
                <a:solidFill>
                  <a:srgbClr val="C5E1FE">
                    <a:lumMod val="25000"/>
                  </a:srgbClr>
                </a:solidFill>
              </a:rPr>
              <a:t>By: Priyanka </a:t>
            </a:r>
            <a:r>
              <a:rPr lang="en-US" sz="2000" dirty="0" err="1">
                <a:solidFill>
                  <a:srgbClr val="C5E1FE">
                    <a:lumMod val="25000"/>
                  </a:srgbClr>
                </a:solidFill>
              </a:rPr>
              <a:t>Kavdikar</a:t>
            </a:r>
            <a:endParaRPr lang="en-US" sz="2000" dirty="0">
              <a:solidFill>
                <a:srgbClr val="C5E1FE">
                  <a:lumMod val="25000"/>
                </a:srgbClr>
              </a:solidFill>
            </a:endParaRPr>
          </a:p>
        </p:txBody>
      </p:sp>
    </p:spTree>
    <p:custDataLst>
      <p:tags r:id="rId1"/>
    </p:custDataLst>
    <p:extLst>
      <p:ext uri="{BB962C8B-B14F-4D97-AF65-F5344CB8AC3E}">
        <p14:creationId xmlns:p14="http://schemas.microsoft.com/office/powerpoint/2010/main" val="1804398870"/>
      </p:ext>
    </p:extLst>
  </p:cSld>
  <p:clrMapOvr>
    <a:masterClrMapping/>
  </p:clrMapOvr>
  <mc:AlternateContent xmlns:mc="http://schemas.openxmlformats.org/markup-compatibility/2006" xmlns:p14="http://schemas.microsoft.com/office/powerpoint/2010/main">
    <mc:Choice Requires="p14">
      <p:transition spd="slow" p14:dur="1250" advTm="5706">
        <p14:flythrough/>
        <p:sndAc>
          <p:stSnd>
            <p:snd r:embed="rId3" name="whoosh.wav"/>
          </p:stSnd>
        </p:sndAc>
      </p:transition>
    </mc:Choice>
    <mc:Fallback xmlns="">
      <p:transition spd="slow" advTm="5706">
        <p:fade/>
        <p:sndAc>
          <p:stSnd>
            <p:snd r:embed="rId4"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Bold Prints</a:t>
            </a:r>
            <a:r>
              <a:rPr lang="en-US" dirty="0" smtClean="0">
                <a:solidFill>
                  <a:srgbClr val="002060"/>
                </a:solidFill>
              </a:rPr>
              <a:t>, </a:t>
            </a:r>
            <a:r>
              <a:rPr lang="en-US" i="1" dirty="0" smtClean="0">
                <a:solidFill>
                  <a:srgbClr val="002060"/>
                </a:solidFill>
              </a:rPr>
              <a:t>Italics</a:t>
            </a:r>
            <a:r>
              <a:rPr lang="en-US" dirty="0" smtClean="0">
                <a:solidFill>
                  <a:srgbClr val="002060"/>
                </a:solidFill>
              </a:rPr>
              <a:t>, And </a:t>
            </a:r>
            <a:r>
              <a:rPr lang="en-US" dirty="0">
                <a:solidFill>
                  <a:srgbClr val="C00000"/>
                </a:solidFill>
              </a:rPr>
              <a:t>C</a:t>
            </a:r>
            <a:r>
              <a:rPr lang="en-US" dirty="0" smtClean="0">
                <a:solidFill>
                  <a:srgbClr val="FFC000"/>
                </a:solidFill>
              </a:rPr>
              <a:t>ol</a:t>
            </a:r>
            <a:r>
              <a:rPr lang="en-US" dirty="0" smtClean="0">
                <a:solidFill>
                  <a:srgbClr val="FFFF00"/>
                </a:solidFill>
              </a:rPr>
              <a:t>or</a:t>
            </a:r>
            <a:r>
              <a:rPr lang="en-US" dirty="0" smtClean="0">
                <a:solidFill>
                  <a:srgbClr val="92D050"/>
                </a:solidFill>
              </a:rPr>
              <a:t>ed</a:t>
            </a:r>
            <a:r>
              <a:rPr lang="en-US" dirty="0" smtClean="0">
                <a:solidFill>
                  <a:srgbClr val="002060"/>
                </a:solidFill>
              </a:rPr>
              <a:t> </a:t>
            </a:r>
            <a:r>
              <a:rPr lang="en-US" dirty="0">
                <a:solidFill>
                  <a:srgbClr val="00B0F0"/>
                </a:solidFill>
              </a:rPr>
              <a:t>Pr</a:t>
            </a:r>
            <a:r>
              <a:rPr lang="en-US" dirty="0" smtClean="0">
                <a:solidFill>
                  <a:srgbClr val="D970DC"/>
                </a:solidFill>
              </a:rPr>
              <a:t>in</a:t>
            </a:r>
            <a:r>
              <a:rPr lang="en-US" dirty="0" smtClean="0">
                <a:solidFill>
                  <a:srgbClr val="7030A0"/>
                </a:solidFill>
              </a:rPr>
              <a:t>ts</a:t>
            </a:r>
            <a:endParaRPr lang="en-US" dirty="0">
              <a:solidFill>
                <a:srgbClr val="7030A0"/>
              </a:solidFill>
            </a:endParaRPr>
          </a:p>
        </p:txBody>
      </p:sp>
      <p:sp>
        <p:nvSpPr>
          <p:cNvPr id="3" name="Content Placeholder 2"/>
          <p:cNvSpPr>
            <a:spLocks noGrp="1"/>
          </p:cNvSpPr>
          <p:nvPr>
            <p:ph idx="1"/>
          </p:nvPr>
        </p:nvSpPr>
        <p:spPr/>
        <p:txBody>
          <a:bodyPr numCol="1" anchor="t"/>
          <a:lstStyle/>
          <a:p>
            <a:pPr marL="0" indent="0">
              <a:buNone/>
            </a:pPr>
            <a:r>
              <a:rPr lang="en-US" dirty="0" smtClean="0"/>
              <a:t>Bold prints are usually to  specify an important word such as “</a:t>
            </a:r>
            <a:r>
              <a:rPr lang="en-US" b="1" dirty="0" smtClean="0"/>
              <a:t>Specify”</a:t>
            </a:r>
            <a:r>
              <a:rPr lang="en-US" dirty="0" smtClean="0"/>
              <a:t> This lets you know that it is an important word and that you might want to go to the glossary to find out what the word means.</a:t>
            </a:r>
          </a:p>
          <a:p>
            <a:pPr marL="0" indent="0">
              <a:buNone/>
            </a:pPr>
            <a:r>
              <a:rPr lang="en-US" dirty="0" smtClean="0"/>
              <a:t>Italics </a:t>
            </a:r>
            <a:r>
              <a:rPr lang="en-US" dirty="0"/>
              <a:t>are usually to emphasize a word or put someone's </a:t>
            </a:r>
            <a:r>
              <a:rPr lang="en-US" dirty="0" smtClean="0"/>
              <a:t>thoughts </a:t>
            </a:r>
            <a:r>
              <a:rPr lang="en-US" dirty="0"/>
              <a:t>in there such as “it was so </a:t>
            </a:r>
            <a:r>
              <a:rPr lang="en-US" i="1" u="sng" dirty="0"/>
              <a:t>boring.” </a:t>
            </a:r>
            <a:r>
              <a:rPr lang="en-US" dirty="0" smtClean="0"/>
              <a:t>The underlined word is the italics word it shows thoughts and it emphasizes the word.</a:t>
            </a:r>
          </a:p>
          <a:p>
            <a:pPr marL="0" indent="0">
              <a:buNone/>
            </a:pPr>
            <a:r>
              <a:rPr lang="en-US" dirty="0" smtClean="0"/>
              <a:t>Colored prints can show highlighted words and words that, also, you need to look up in the glossary. Such as, “it was </a:t>
            </a:r>
            <a:r>
              <a:rPr lang="en-US" dirty="0" smtClean="0">
                <a:solidFill>
                  <a:srgbClr val="FFFF00"/>
                </a:solidFill>
              </a:rPr>
              <a:t>Daybreak</a:t>
            </a:r>
            <a:r>
              <a:rPr lang="en-US" dirty="0" smtClean="0"/>
              <a:t> when we saw our puppy” The word daybreak is highlighted to show that it is a word that you probably don’t know.</a:t>
            </a:r>
            <a:endParaRPr lang="en-US" dirty="0"/>
          </a:p>
        </p:txBody>
      </p:sp>
    </p:spTree>
    <p:extLst>
      <p:ext uri="{BB962C8B-B14F-4D97-AF65-F5344CB8AC3E}">
        <p14:creationId xmlns:p14="http://schemas.microsoft.com/office/powerpoint/2010/main" val="25969114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Diagrams, Maps, and Tables</a:t>
            </a:r>
            <a:endParaRPr lang="en-US" dirty="0"/>
          </a:p>
        </p:txBody>
      </p:sp>
      <p:sp>
        <p:nvSpPr>
          <p:cNvPr id="3" name="Content Placeholder 2"/>
          <p:cNvSpPr>
            <a:spLocks noGrp="1"/>
          </p:cNvSpPr>
          <p:nvPr>
            <p:ph idx="1"/>
          </p:nvPr>
        </p:nvSpPr>
        <p:spPr/>
        <p:txBody>
          <a:bodyPr anchor="t"/>
          <a:lstStyle/>
          <a:p>
            <a:pPr marL="0" indent="0">
              <a:buNone/>
            </a:pPr>
            <a:r>
              <a:rPr lang="en-US" dirty="0" smtClean="0"/>
              <a:t>A diagram is something that is a visual so that you </a:t>
            </a:r>
            <a:r>
              <a:rPr lang="en-US" dirty="0"/>
              <a:t> </a:t>
            </a:r>
            <a:r>
              <a:rPr lang="en-US" dirty="0" err="1" smtClean="0"/>
              <a:t>cacn</a:t>
            </a:r>
            <a:r>
              <a:rPr lang="en-US" dirty="0" smtClean="0"/>
              <a:t> clearly see the information. If                                                you wanted to see a cat                                                this is what you would see.</a:t>
            </a:r>
          </a:p>
        </p:txBody>
      </p:sp>
      <p:pic>
        <p:nvPicPr>
          <p:cNvPr id="2050" name="Picture 2" descr="C:\Users\admin\AppData\Local\Microsoft\Windows\INetCache\IE\333PYO4O\cat_anatomy_diagra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109439"/>
            <a:ext cx="3749216" cy="24770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AppData\Local\Microsoft\Windows\INetCache\IE\333PYO4O\Political_World_Ma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71800"/>
            <a:ext cx="3837288" cy="1905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Elbow Connector 4"/>
          <p:cNvCxnSpPr/>
          <p:nvPr/>
        </p:nvCxnSpPr>
        <p:spPr>
          <a:xfrm>
            <a:off x="4114800" y="2590800"/>
            <a:ext cx="609600" cy="3048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17" y="4876800"/>
            <a:ext cx="3276600" cy="1200329"/>
          </a:xfrm>
          <a:prstGeom prst="rect">
            <a:avLst/>
          </a:prstGeom>
          <a:noFill/>
        </p:spPr>
        <p:txBody>
          <a:bodyPr wrap="square" rtlCol="0">
            <a:spAutoFit/>
          </a:bodyPr>
          <a:lstStyle/>
          <a:p>
            <a:r>
              <a:rPr lang="en-US" dirty="0" smtClean="0"/>
              <a:t>This is a map. Maps also area visual aid that help you see exactly what they are talking about.</a:t>
            </a:r>
            <a:endParaRPr lang="en-US" dirty="0"/>
          </a:p>
        </p:txBody>
      </p:sp>
      <p:pic>
        <p:nvPicPr>
          <p:cNvPr id="2054" name="Picture 6" descr="C:\Users\admin\AppData\Local\Microsoft\Windows\INetCache\IE\FOB0LXVC\s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562334"/>
            <a:ext cx="2032724" cy="22956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88162" y="4899102"/>
            <a:ext cx="2082076" cy="1754326"/>
          </a:xfrm>
          <a:prstGeom prst="rect">
            <a:avLst/>
          </a:prstGeom>
          <a:noFill/>
        </p:spPr>
        <p:txBody>
          <a:bodyPr wrap="square" rtlCol="0">
            <a:spAutoFit/>
          </a:bodyPr>
          <a:lstStyle/>
          <a:p>
            <a:r>
              <a:rPr lang="en-US" dirty="0" smtClean="0"/>
              <a:t>This is a table it helps you see information in a way so it is grouped together</a:t>
            </a:r>
            <a:endParaRPr lang="en-US" dirty="0"/>
          </a:p>
        </p:txBody>
      </p:sp>
    </p:spTree>
    <p:extLst>
      <p:ext uri="{BB962C8B-B14F-4D97-AF65-F5344CB8AC3E}">
        <p14:creationId xmlns:p14="http://schemas.microsoft.com/office/powerpoint/2010/main" val="279967618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25113" cy="1381675"/>
          </a:xfrm>
        </p:spPr>
        <p:txBody>
          <a:bodyPr anchor="t"/>
          <a:lstStyle/>
          <a:p>
            <a:pPr lvl="0">
              <a:spcBef>
                <a:spcPct val="20000"/>
              </a:spcBef>
              <a:spcAft>
                <a:spcPts val="600"/>
              </a:spcAft>
            </a:pPr>
            <a:r>
              <a:rPr lang="en-US" sz="2800" dirty="0">
                <a:solidFill>
                  <a:prstClr val="white"/>
                </a:solidFill>
                <a:ea typeface="+mn-ea"/>
                <a:cs typeface="+mn-cs"/>
              </a:rPr>
              <a:t>Charts, pictures and captions,</a:t>
            </a:r>
            <a:br>
              <a:rPr lang="en-US" sz="2800" dirty="0">
                <a:solidFill>
                  <a:prstClr val="white"/>
                </a:solidFill>
                <a:ea typeface="+mn-ea"/>
                <a:cs typeface="+mn-cs"/>
              </a:rPr>
            </a:br>
            <a:r>
              <a:rPr lang="en-US" sz="2800" dirty="0">
                <a:solidFill>
                  <a:prstClr val="white"/>
                </a:solidFill>
                <a:ea typeface="+mn-ea"/>
                <a:cs typeface="+mn-cs"/>
              </a:rPr>
              <a:t>Bullet points, and subtitles </a:t>
            </a:r>
            <a:br>
              <a:rPr lang="en-US" sz="2800" dirty="0">
                <a:solidFill>
                  <a:prstClr val="white"/>
                </a:solidFill>
                <a:ea typeface="+mn-ea"/>
                <a:cs typeface="+mn-cs"/>
              </a:rPr>
            </a:br>
            <a:r>
              <a:rPr lang="en-US" sz="2800" dirty="0" smtClean="0">
                <a:solidFill>
                  <a:prstClr val="white"/>
                </a:solidFill>
                <a:ea typeface="+mn-ea"/>
                <a:cs typeface="+mn-cs"/>
              </a:rPr>
              <a:t>headings</a:t>
            </a:r>
            <a:r>
              <a:rPr lang="en-US" sz="2800" dirty="0">
                <a:solidFill>
                  <a:prstClr val="white"/>
                </a:solidFill>
                <a:ea typeface="+mn-ea"/>
                <a:cs typeface="+mn-cs"/>
              </a:rPr>
              <a:t/>
            </a:r>
            <a:br>
              <a:rPr lang="en-US" sz="2800" dirty="0">
                <a:solidFill>
                  <a:prstClr val="white"/>
                </a:solidFill>
                <a:ea typeface="+mn-ea"/>
                <a:cs typeface="+mn-cs"/>
              </a:rPr>
            </a:br>
            <a:endParaRPr lang="en-US" sz="4400" dirty="0"/>
          </a:p>
        </p:txBody>
      </p:sp>
      <p:sp>
        <p:nvSpPr>
          <p:cNvPr id="3" name="Content Placeholder 2"/>
          <p:cNvSpPr>
            <a:spLocks noGrp="1"/>
          </p:cNvSpPr>
          <p:nvPr>
            <p:ph idx="1"/>
          </p:nvPr>
        </p:nvSpPr>
        <p:spPr>
          <a:xfrm>
            <a:off x="935957" y="1757937"/>
            <a:ext cx="7125112" cy="4051437"/>
          </a:xfrm>
        </p:spPr>
        <p:txBody>
          <a:bodyPr anchor="t"/>
          <a:lstStyle/>
          <a:p>
            <a:pPr marL="0" indent="0">
              <a:buNone/>
            </a:pPr>
            <a:r>
              <a:rPr lang="en-US" dirty="0" smtClean="0"/>
              <a:t>Charts help a reader group information together so they don’t get confused.</a:t>
            </a:r>
            <a:endParaRPr lang="en-US" dirty="0"/>
          </a:p>
        </p:txBody>
      </p:sp>
      <p:pic>
        <p:nvPicPr>
          <p:cNvPr id="3074" name="Picture 2" descr="C:\Users\admin\AppData\Local\Microsoft\Windows\INetCache\IE\333PYO4O\ch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133600"/>
            <a:ext cx="4343400" cy="174802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362200" y="2667000"/>
            <a:ext cx="990600" cy="340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descr="C:\Users\admin\AppData\Local\Microsoft\Windows\INetCache\IE\XPUOSCFY\Latex_example_figure_referenc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95828"/>
            <a:ext cx="1850143"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1447800" y="4343400"/>
            <a:ext cx="609600" cy="76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50143" y="3183492"/>
            <a:ext cx="1535188" cy="1200329"/>
          </a:xfrm>
          <a:prstGeom prst="rect">
            <a:avLst/>
          </a:prstGeom>
          <a:noFill/>
        </p:spPr>
        <p:txBody>
          <a:bodyPr wrap="square" rtlCol="0">
            <a:spAutoFit/>
          </a:bodyPr>
          <a:lstStyle/>
          <a:p>
            <a:r>
              <a:rPr lang="en-US" dirty="0" smtClean="0"/>
              <a:t>This is a picture with a caption</a:t>
            </a:r>
            <a:endParaRPr lang="en-US" dirty="0"/>
          </a:p>
        </p:txBody>
      </p:sp>
      <p:sp>
        <p:nvSpPr>
          <p:cNvPr id="7" name="TextBox 6"/>
          <p:cNvSpPr txBox="1"/>
          <p:nvPr/>
        </p:nvSpPr>
        <p:spPr>
          <a:xfrm>
            <a:off x="5562600" y="4274403"/>
            <a:ext cx="2819400" cy="2031325"/>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t>Bullet points help a reader process information at one time.</a:t>
            </a:r>
          </a:p>
          <a:p>
            <a:pPr marL="285750" indent="-285750">
              <a:buFont typeface="Wingdings" panose="05000000000000000000" pitchFamily="2" charset="2"/>
              <a:buChar char="v"/>
            </a:pPr>
            <a:r>
              <a:rPr lang="en-US" dirty="0" smtClean="0"/>
              <a:t>They help readers</a:t>
            </a:r>
          </a:p>
          <a:p>
            <a:pPr marL="285750" indent="-285750">
              <a:buFont typeface="Wingdings" panose="05000000000000000000" pitchFamily="2" charset="2"/>
              <a:buChar char="v"/>
            </a:pPr>
            <a:r>
              <a:rPr lang="en-US" dirty="0" smtClean="0"/>
              <a:t>Did you know these are bullet points?</a:t>
            </a:r>
            <a:endParaRPr lang="en-US" dirty="0"/>
          </a:p>
        </p:txBody>
      </p:sp>
      <p:sp>
        <p:nvSpPr>
          <p:cNvPr id="8" name="TextBox 7"/>
          <p:cNvSpPr txBox="1"/>
          <p:nvPr/>
        </p:nvSpPr>
        <p:spPr>
          <a:xfrm>
            <a:off x="76200" y="4828400"/>
            <a:ext cx="3276600" cy="923330"/>
          </a:xfrm>
          <a:prstGeom prst="rect">
            <a:avLst/>
          </a:prstGeom>
          <a:noFill/>
        </p:spPr>
        <p:txBody>
          <a:bodyPr wrap="square" rtlCol="0">
            <a:spAutoFit/>
          </a:bodyPr>
          <a:lstStyle/>
          <a:p>
            <a:r>
              <a:rPr lang="en-US" dirty="0" smtClean="0"/>
              <a:t>Subtitles help a reader Indicate exactly what it is about.</a:t>
            </a:r>
            <a:endParaRPr lang="en-US" dirty="0"/>
          </a:p>
        </p:txBody>
      </p:sp>
      <p:sp>
        <p:nvSpPr>
          <p:cNvPr id="9" name="TextBox 8"/>
          <p:cNvSpPr txBox="1"/>
          <p:nvPr/>
        </p:nvSpPr>
        <p:spPr>
          <a:xfrm>
            <a:off x="3352800" y="4567428"/>
            <a:ext cx="2362200" cy="1477328"/>
          </a:xfrm>
          <a:prstGeom prst="rect">
            <a:avLst/>
          </a:prstGeom>
          <a:noFill/>
        </p:spPr>
        <p:txBody>
          <a:bodyPr wrap="square" rtlCol="0">
            <a:spAutoFit/>
          </a:bodyPr>
          <a:lstStyle/>
          <a:p>
            <a:r>
              <a:rPr lang="en-US" dirty="0" smtClean="0"/>
              <a:t>Headings help a reader know what this section is going to be about. Such as “Diet”</a:t>
            </a:r>
            <a:endParaRPr lang="en-US" dirty="0"/>
          </a:p>
        </p:txBody>
      </p:sp>
    </p:spTree>
    <p:extLst>
      <p:ext uri="{BB962C8B-B14F-4D97-AF65-F5344CB8AC3E}">
        <p14:creationId xmlns:p14="http://schemas.microsoft.com/office/powerpoint/2010/main" val="664094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3074"/>
                                        </p:tgtEl>
                                        <p:attrNameLst>
                                          <p:attrName>r</p:attrName>
                                        </p:attrNameLst>
                                      </p:cBhvr>
                                    </p:animRot>
                                    <p:animRot by="-240000">
                                      <p:cBhvr>
                                        <p:cTn id="17" dur="200" fill="hold">
                                          <p:stCondLst>
                                            <p:cond delay="200"/>
                                          </p:stCondLst>
                                        </p:cTn>
                                        <p:tgtEl>
                                          <p:spTgt spid="3074"/>
                                        </p:tgtEl>
                                        <p:attrNameLst>
                                          <p:attrName>r</p:attrName>
                                        </p:attrNameLst>
                                      </p:cBhvr>
                                    </p:animRot>
                                    <p:animRot by="240000">
                                      <p:cBhvr>
                                        <p:cTn id="18" dur="200" fill="hold">
                                          <p:stCondLst>
                                            <p:cond delay="400"/>
                                          </p:stCondLst>
                                        </p:cTn>
                                        <p:tgtEl>
                                          <p:spTgt spid="3074"/>
                                        </p:tgtEl>
                                        <p:attrNameLst>
                                          <p:attrName>r</p:attrName>
                                        </p:attrNameLst>
                                      </p:cBhvr>
                                    </p:animRot>
                                    <p:animRot by="-240000">
                                      <p:cBhvr>
                                        <p:cTn id="19" dur="200" fill="hold">
                                          <p:stCondLst>
                                            <p:cond delay="600"/>
                                          </p:stCondLst>
                                        </p:cTn>
                                        <p:tgtEl>
                                          <p:spTgt spid="3074"/>
                                        </p:tgtEl>
                                        <p:attrNameLst>
                                          <p:attrName>r</p:attrName>
                                        </p:attrNameLst>
                                      </p:cBhvr>
                                    </p:animRot>
                                    <p:animRot by="120000">
                                      <p:cBhvr>
                                        <p:cTn id="20" dur="200" fill="hold">
                                          <p:stCondLst>
                                            <p:cond delay="800"/>
                                          </p:stCondLst>
                                        </p:cTn>
                                        <p:tgtEl>
                                          <p:spTgt spid="307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75"/>
                                        </p:tgtEl>
                                        <p:attrNameLst>
                                          <p:attrName>style.visibility</p:attrName>
                                        </p:attrNameLst>
                                      </p:cBhvr>
                                      <p:to>
                                        <p:strVal val="visible"/>
                                      </p:to>
                                    </p:set>
                                    <p:anim calcmode="lin" valueType="num">
                                      <p:cBhvr additive="base">
                                        <p:cTn id="30" dur="500" fill="hold"/>
                                        <p:tgtEl>
                                          <p:spTgt spid="3075"/>
                                        </p:tgtEl>
                                        <p:attrNameLst>
                                          <p:attrName>ppt_x</p:attrName>
                                        </p:attrNameLst>
                                      </p:cBhvr>
                                      <p:tavLst>
                                        <p:tav tm="0">
                                          <p:val>
                                            <p:strVal val="#ppt_x"/>
                                          </p:val>
                                        </p:tav>
                                        <p:tav tm="100000">
                                          <p:val>
                                            <p:strVal val="#ppt_x"/>
                                          </p:val>
                                        </p:tav>
                                      </p:tavLst>
                                    </p:anim>
                                    <p:anim calcmode="lin" valueType="num">
                                      <p:cBhvr additive="base">
                                        <p:cTn id="31"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heel(1)">
                                      <p:cBhvr>
                                        <p:cTn id="5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dmin\AppData\Local\Microsoft\Windows\INetCache\IE\FOB0LXVC\thankyou[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1999"/>
            <a:ext cx="6705600" cy="352597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AppData\Local\Microsoft\Windows\INetCache\IE\AXXC2LXE\questio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352800"/>
            <a:ext cx="4191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dmin\AppData\Local\Microsoft\Windows\INetCache\IE\FOB0LXVC\Happy_birthday_minions-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09" y="3823607"/>
            <a:ext cx="432816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383744"/>
      </p:ext>
    </p:extLst>
  </p:cSld>
  <p:clrMapOvr>
    <a:masterClrMapping/>
  </p:clrMapOvr>
  <mc:AlternateContent xmlns:mc="http://schemas.openxmlformats.org/markup-compatibility/2006" xmlns:p14="http://schemas.microsoft.com/office/powerpoint/2010/main">
    <mc:Choice Requires="p14">
      <p:transition spd="slow" p14:dur="2000">
        <p14:window dir="vert"/>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Text structures</a:t>
            </a:r>
            <a:br>
              <a:rPr lang="en-US"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dirty="0"/>
          </a:p>
        </p:txBody>
      </p:sp>
      <p:sp>
        <p:nvSpPr>
          <p:cNvPr id="3" name="Content Placeholder 2"/>
          <p:cNvSpPr>
            <a:spLocks noGrp="1"/>
          </p:cNvSpPr>
          <p:nvPr>
            <p:ph idx="1"/>
          </p:nvPr>
        </p:nvSpPr>
        <p:spPr>
          <a:xfrm>
            <a:off x="990600" y="1828800"/>
            <a:ext cx="7125112" cy="4051437"/>
          </a:xfrm>
        </p:spPr>
        <p:txBody>
          <a:bodyPr>
            <a:normAutofit/>
          </a:bodyPr>
          <a:lstStyle/>
          <a:p>
            <a:pPr marL="0" indent="0">
              <a:buNone/>
            </a:pPr>
            <a:r>
              <a:rPr lang="en-US" sz="2800" dirty="0" smtClean="0"/>
              <a:t>	There are </a:t>
            </a:r>
            <a:r>
              <a:rPr lang="en-US" sz="2800" dirty="0" smtClean="0">
                <a:solidFill>
                  <a:srgbClr val="7030A0"/>
                </a:solidFill>
              </a:rPr>
              <a:t>5</a:t>
            </a:r>
            <a:r>
              <a:rPr lang="en-US" sz="2800" dirty="0" smtClean="0"/>
              <a:t> types of text structures. They are: </a:t>
            </a:r>
            <a:r>
              <a:rPr lang="en-US" sz="2800" dirty="0" smtClean="0">
                <a:solidFill>
                  <a:schemeClr val="accent5">
                    <a:lumMod val="50000"/>
                  </a:schemeClr>
                </a:solidFill>
              </a:rPr>
              <a:t>description, cause and effect, compare and contrast, problem and solution and order and sequence or chronological order</a:t>
            </a:r>
          </a:p>
        </p:txBody>
      </p:sp>
    </p:spTree>
    <p:custDataLst>
      <p:tags r:id="rId1"/>
    </p:custDataLst>
    <p:extLst>
      <p:ext uri="{BB962C8B-B14F-4D97-AF65-F5344CB8AC3E}">
        <p14:creationId xmlns:p14="http://schemas.microsoft.com/office/powerpoint/2010/main" val="2670041742"/>
      </p:ext>
    </p:extLst>
  </p:cSld>
  <p:clrMapOvr>
    <a:masterClrMapping/>
  </p:clrMapOvr>
  <mc:AlternateContent xmlns:mc="http://schemas.openxmlformats.org/markup-compatibility/2006" xmlns:p14="http://schemas.microsoft.com/office/powerpoint/2010/main">
    <mc:Choice Requires="p14">
      <p:transition spd="slow" p14:dur="1250" advTm="5207">
        <p14:vortex dir="r"/>
      </p:transition>
    </mc:Choice>
    <mc:Fallback xmlns="">
      <p:transition spd="slow" advTm="520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nodeType="clickEffect">
                                  <p:stCondLst>
                                    <p:cond delay="0"/>
                                  </p:stCondLst>
                                  <p:childTnLst>
                                    <p:animClr clrSpc="rgb" dir="cw">
                                      <p:cBhvr override="childStyle">
                                        <p:cTn id="10" dur="250" autoRev="1" fill="remove"/>
                                        <p:tgtEl>
                                          <p:spTgt spid="3">
                                            <p:txEl>
                                              <p:pRg st="0" end="0"/>
                                            </p:txEl>
                                          </p:spTgt>
                                        </p:tgtEl>
                                        <p:attrNameLst>
                                          <p:attrName>style.color</p:attrName>
                                        </p:attrNameLst>
                                      </p:cBhvr>
                                      <p:to>
                                        <a:schemeClr val="bg1"/>
                                      </p:to>
                                    </p:animClr>
                                    <p:animClr clrSpc="rgb" dir="cw">
                                      <p:cBhvr>
                                        <p:cTn id="11" dur="250" autoRev="1" fill="remove"/>
                                        <p:tgtEl>
                                          <p:spTgt spid="3">
                                            <p:txEl>
                                              <p:pRg st="0" end="0"/>
                                            </p:txEl>
                                          </p:spTgt>
                                        </p:tgtEl>
                                        <p:attrNameLst>
                                          <p:attrName>fillcolor</p:attrName>
                                        </p:attrNameLst>
                                      </p:cBhvr>
                                      <p:to>
                                        <a:schemeClr val="bg1"/>
                                      </p:to>
                                    </p:animClr>
                                    <p:set>
                                      <p:cBhvr>
                                        <p:cTn id="12" dur="250" autoRev="1" fill="remove"/>
                                        <p:tgtEl>
                                          <p:spTgt spid="3">
                                            <p:txEl>
                                              <p:pRg st="0" end="0"/>
                                            </p:txEl>
                                          </p:spTgt>
                                        </p:tgtEl>
                                        <p:attrNameLst>
                                          <p:attrName>fill.type</p:attrName>
                                        </p:attrNameLst>
                                      </p:cBhvr>
                                      <p:to>
                                        <p:strVal val="solid"/>
                                      </p:to>
                                    </p:set>
                                    <p:set>
                                      <p:cBhvr>
                                        <p:cTn id="13"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7030A0"/>
                </a:solidFill>
              </a:rPr>
              <a:t>Description  is a text structure that describes something. Such as:</a:t>
            </a:r>
          </a:p>
          <a:p>
            <a:pPr marL="0" indent="0">
              <a:buNone/>
            </a:pPr>
            <a:r>
              <a:rPr lang="en-US" dirty="0" smtClean="0"/>
              <a:t>	Winter in GA is not super freezing cold but an okay winter. Snow never really falls here either. Usually it’s just cold so you can wear a warm, thick jacket. If snow does fall, then is cold but you don’t get as much snow as you would get in North Dakota or Virginia. This how winter is in GA.</a:t>
            </a:r>
          </a:p>
          <a:p>
            <a:pPr marL="0" indent="0">
              <a:buNone/>
            </a:pPr>
            <a:r>
              <a:rPr lang="en-US" dirty="0"/>
              <a:t>	</a:t>
            </a:r>
            <a:r>
              <a:rPr lang="en-US" dirty="0" smtClean="0"/>
              <a:t>			*          *           *</a:t>
            </a:r>
          </a:p>
          <a:p>
            <a:pPr marL="0" indent="0">
              <a:buNone/>
            </a:pPr>
            <a:r>
              <a:rPr lang="en-US" dirty="0" smtClean="0">
                <a:solidFill>
                  <a:srgbClr val="7030A0"/>
                </a:solidFill>
              </a:rPr>
              <a:t>See how  it is describing how winter is in GA? It’s not saying things like how where GA is effects winter in GA . Now let’s move on. </a:t>
            </a:r>
          </a:p>
          <a:p>
            <a:pPr marL="0" indent="0" algn="ctr">
              <a:buNone/>
            </a:pPr>
            <a:r>
              <a:rPr lang="en-US" dirty="0" smtClean="0">
                <a:solidFill>
                  <a:srgbClr val="7030A0"/>
                </a:solidFill>
                <a:sym typeface="Wingdings" panose="05000000000000000000" pitchFamily="2" charset="2"/>
              </a:rPr>
              <a:t></a:t>
            </a:r>
            <a:endParaRPr lang="en-US" dirty="0" smtClean="0">
              <a:solidFill>
                <a:srgbClr val="7030A0"/>
              </a:solidFill>
            </a:endParaRPr>
          </a:p>
          <a:p>
            <a:pPr marL="0" indent="0">
              <a:buNone/>
            </a:pPr>
            <a:endParaRPr lang="en-US" dirty="0" smtClean="0"/>
          </a:p>
        </p:txBody>
      </p:sp>
    </p:spTree>
    <p:custDataLst>
      <p:tags r:id="rId1"/>
    </p:custDataLst>
    <p:extLst>
      <p:ext uri="{BB962C8B-B14F-4D97-AF65-F5344CB8AC3E}">
        <p14:creationId xmlns:p14="http://schemas.microsoft.com/office/powerpoint/2010/main" val="2530204680"/>
      </p:ext>
    </p:extLst>
  </p:cSld>
  <p:clrMapOvr>
    <a:masterClrMapping/>
  </p:clrMapOvr>
  <mc:AlternateContent xmlns:mc="http://schemas.openxmlformats.org/markup-compatibility/2006" xmlns:p14="http://schemas.microsoft.com/office/powerpoint/2010/main">
    <mc:Choice Requires="p14">
      <p:transition spd="slow" p14:dur="2000" advTm="7845">
        <p:sndAc>
          <p:stSnd>
            <p:snd r:embed="rId3" name="whoosh.wav"/>
          </p:stSnd>
        </p:sndAc>
      </p:transition>
    </mc:Choice>
    <mc:Fallback xmlns="">
      <p:transition spd="slow" advTm="7845">
        <p:sndAc>
          <p:stSnd>
            <p:snd r:embed="rId4"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125113" cy="924475"/>
          </a:xfrm>
        </p:spPr>
        <p:txBody>
          <a:bodyPr/>
          <a:lstStyle/>
          <a:p>
            <a:r>
              <a:rPr lang="en-US" dirty="0" smtClean="0"/>
              <a:t>Cause and Effect</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a:xfrm>
            <a:off x="990600" y="1752600"/>
            <a:ext cx="7125112" cy="4051437"/>
          </a:xfrm>
        </p:spPr>
        <p:txBody>
          <a:bodyPr/>
          <a:lstStyle/>
          <a:p>
            <a:pPr marL="0" indent="0">
              <a:buNone/>
            </a:pPr>
            <a:r>
              <a:rPr lang="en-US" dirty="0" smtClean="0">
                <a:solidFill>
                  <a:srgbClr val="7030A0"/>
                </a:solidFill>
              </a:rPr>
              <a:t>Cause and effect is pretty simple. It is because of the cause the effect came out.</a:t>
            </a:r>
          </a:p>
          <a:p>
            <a:pPr marL="0" indent="0">
              <a:buNone/>
            </a:pPr>
            <a:r>
              <a:rPr lang="en-US" dirty="0" smtClean="0"/>
              <a:t>Such as:</a:t>
            </a:r>
          </a:p>
          <a:p>
            <a:pPr marL="0" indent="0">
              <a:buNone/>
            </a:pPr>
            <a:r>
              <a:rPr lang="en-US" dirty="0" smtClean="0"/>
              <a:t>	Because of where GA is we get a pretty hot summer. GA is in the south of the U.S.A.  The effect of living down here is that we get really hot Summers. It is very hot between 1:00-4:00. It gets hot after that and then we have mild nights.</a:t>
            </a:r>
          </a:p>
          <a:p>
            <a:pPr marL="0" indent="0">
              <a:buNone/>
            </a:pPr>
            <a:r>
              <a:rPr lang="en-US" dirty="0" smtClean="0">
                <a:solidFill>
                  <a:srgbClr val="7030A0"/>
                </a:solidFill>
              </a:rPr>
              <a:t>Key words are: Because and Effect</a:t>
            </a:r>
          </a:p>
          <a:p>
            <a:pPr marL="0" indent="0" algn="ctr">
              <a:buNone/>
            </a:pPr>
            <a:r>
              <a:rPr lang="en-US" dirty="0" smtClean="0">
                <a:solidFill>
                  <a:srgbClr val="7030A0"/>
                </a:solidFill>
                <a:sym typeface="Wingdings" panose="05000000000000000000" pitchFamily="2" charset="2"/>
              </a:rPr>
              <a:t></a:t>
            </a:r>
            <a:endParaRPr lang="en-US" dirty="0">
              <a:solidFill>
                <a:srgbClr val="7030A0"/>
              </a:solidFill>
            </a:endParaRPr>
          </a:p>
        </p:txBody>
      </p:sp>
    </p:spTree>
    <p:custDataLst>
      <p:tags r:id="rId1"/>
    </p:custDataLst>
    <p:extLst>
      <p:ext uri="{BB962C8B-B14F-4D97-AF65-F5344CB8AC3E}">
        <p14:creationId xmlns:p14="http://schemas.microsoft.com/office/powerpoint/2010/main" val="944203942"/>
      </p:ext>
    </p:extLst>
  </p:cSld>
  <p:clrMapOvr>
    <a:masterClrMapping/>
  </p:clrMapOvr>
  <mc:AlternateContent xmlns:mc="http://schemas.openxmlformats.org/markup-compatibility/2006" xmlns:p14="http://schemas.microsoft.com/office/powerpoint/2010/main">
    <mc:Choice Requires="p14">
      <p:transition spd="slow" p14:dur="4400" advTm="4991">
        <p14:honeycomb/>
      </p:transition>
    </mc:Choice>
    <mc:Fallback xmlns="">
      <p:transition spd="slow" advTm="49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and Contrast</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a:xfrm>
            <a:off x="990600" y="1752600"/>
            <a:ext cx="7125112" cy="4051437"/>
          </a:xfrm>
        </p:spPr>
        <p:txBody>
          <a:bodyPr>
            <a:normAutofit lnSpcReduction="10000"/>
          </a:bodyPr>
          <a:lstStyle/>
          <a:p>
            <a:pPr marL="0" indent="0">
              <a:buNone/>
            </a:pPr>
            <a:r>
              <a:rPr lang="en-US" dirty="0" smtClean="0">
                <a:solidFill>
                  <a:srgbClr val="7030A0"/>
                </a:solidFill>
              </a:rPr>
              <a:t>Compare and contrast is comparing and contrasting two or more things. </a:t>
            </a:r>
          </a:p>
          <a:p>
            <a:pPr marL="0" indent="0">
              <a:buNone/>
            </a:pPr>
            <a:r>
              <a:rPr lang="en-US" dirty="0" smtClean="0"/>
              <a:t>Such as:</a:t>
            </a:r>
          </a:p>
          <a:p>
            <a:pPr marL="0" indent="0">
              <a:buNone/>
            </a:pPr>
            <a:r>
              <a:rPr lang="en-US" dirty="0" smtClean="0"/>
              <a:t>	Winter and summer in GA are different and similar in their ways. For example in Summer it is really hot and in winter it’s really cold.  They are also different because in summer all the tree’s are full with leaves and the flowers have bloomed however, in winter the tree’s are bare with no leaves and you can’t see any flowers. They are also similar too. For instance both winter and summer are both seasons and they are both caused by the sun.</a:t>
            </a:r>
          </a:p>
          <a:p>
            <a:pPr marL="0" indent="0">
              <a:buNone/>
            </a:pPr>
            <a:r>
              <a:rPr lang="en-US" dirty="0" smtClean="0">
                <a:solidFill>
                  <a:srgbClr val="7030A0"/>
                </a:solidFill>
              </a:rPr>
              <a:t>Key words are: Different, compare, contrast, and both</a:t>
            </a:r>
          </a:p>
          <a:p>
            <a:pPr marL="0" indent="0" algn="ctr">
              <a:buNone/>
            </a:pPr>
            <a:r>
              <a:rPr lang="en-US" b="1" dirty="0" smtClean="0">
                <a:solidFill>
                  <a:srgbClr val="7030A0"/>
                </a:solidFill>
                <a:sym typeface="Wingdings" panose="05000000000000000000" pitchFamily="2" charset="2"/>
              </a:rPr>
              <a:t></a:t>
            </a:r>
            <a:endParaRPr lang="en-US" b="1" dirty="0">
              <a:solidFill>
                <a:srgbClr val="7030A0"/>
              </a:solidFill>
            </a:endParaRPr>
          </a:p>
        </p:txBody>
      </p:sp>
    </p:spTree>
    <p:custDataLst>
      <p:tags r:id="rId1"/>
    </p:custDataLst>
    <p:extLst>
      <p:ext uri="{BB962C8B-B14F-4D97-AF65-F5344CB8AC3E}">
        <p14:creationId xmlns:p14="http://schemas.microsoft.com/office/powerpoint/2010/main" val="1291997819"/>
      </p:ext>
    </p:extLst>
  </p:cSld>
  <p:clrMapOvr>
    <a:masterClrMapping/>
  </p:clrMapOvr>
  <mc:AlternateContent xmlns:mc="http://schemas.openxmlformats.org/markup-compatibility/2006" xmlns:p14="http://schemas.microsoft.com/office/powerpoint/2010/main">
    <mc:Choice Requires="p14">
      <p:transition spd="slow" p14:dur="2000" advTm="4790">
        <p14:ferris dir="l"/>
      </p:transition>
    </mc:Choice>
    <mc:Fallback xmlns="">
      <p:transition spd="slow" advTm="47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and Solution</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7030A0"/>
                </a:solidFill>
              </a:rPr>
              <a:t>In problem and solution there is problem and there is a solution. </a:t>
            </a:r>
          </a:p>
          <a:p>
            <a:pPr marL="0" indent="0">
              <a:buNone/>
            </a:pPr>
            <a:r>
              <a:rPr lang="en-US" dirty="0" smtClean="0"/>
              <a:t>Such as:</a:t>
            </a:r>
          </a:p>
          <a:p>
            <a:pPr marL="0" indent="0">
              <a:buNone/>
            </a:pPr>
            <a:r>
              <a:rPr lang="en-US" dirty="0" smtClean="0"/>
              <a:t>We make lot’s of pollution and this hurts the environment badly. We can solve this problem by picking up litter and cleaning streams we can use less gas cars and more electric cars. We can also cut less tree’s and make less buildings out of wood. We can conserve things such as water. We can truly stop this pollution by working together.</a:t>
            </a:r>
          </a:p>
          <a:p>
            <a:pPr marL="0" indent="0">
              <a:buNone/>
            </a:pPr>
            <a:r>
              <a:rPr lang="en-US" dirty="0" smtClean="0">
                <a:solidFill>
                  <a:srgbClr val="7030A0"/>
                </a:solidFill>
              </a:rPr>
              <a:t>Key words are: problem, solution</a:t>
            </a:r>
          </a:p>
          <a:p>
            <a:pPr marL="0" indent="0" algn="ctr">
              <a:buNone/>
            </a:pPr>
            <a:r>
              <a:rPr lang="en-US" dirty="0" smtClean="0">
                <a:solidFill>
                  <a:srgbClr val="7030A0"/>
                </a:solidFill>
                <a:sym typeface="Wingdings" panose="05000000000000000000" pitchFamily="2" charset="2"/>
              </a:rPr>
              <a:t></a:t>
            </a:r>
            <a:endParaRPr lang="en-US" dirty="0">
              <a:solidFill>
                <a:srgbClr val="7030A0"/>
              </a:solidFill>
            </a:endParaRPr>
          </a:p>
        </p:txBody>
      </p:sp>
    </p:spTree>
    <p:custDataLst>
      <p:tags r:id="rId1"/>
    </p:custDataLst>
    <p:extLst>
      <p:ext uri="{BB962C8B-B14F-4D97-AF65-F5344CB8AC3E}">
        <p14:creationId xmlns:p14="http://schemas.microsoft.com/office/powerpoint/2010/main" val="3902368333"/>
      </p:ext>
    </p:extLst>
  </p:cSld>
  <p:clrMapOvr>
    <a:masterClrMapping/>
  </p:clrMapOvr>
  <mc:AlternateContent xmlns:mc="http://schemas.openxmlformats.org/markup-compatibility/2006" xmlns:p14="http://schemas.microsoft.com/office/powerpoint/2010/main">
    <mc:Choice Requires="p14">
      <p:transition spd="slow" p14:dur="1200" advTm="4300">
        <p:dissolve/>
      </p:transition>
    </mc:Choice>
    <mc:Fallback xmlns="">
      <p:transition spd="slow" advTm="43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heel(1)">
                                      <p:cBhvr>
                                        <p:cTn id="21" dur="2000"/>
                                        <p:tgtEl>
                                          <p:spTgt spid="3">
                                            <p:txEl>
                                              <p:pRg st="3" end="3"/>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heel(1)">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125113" cy="924475"/>
          </a:xfrm>
        </p:spPr>
        <p:txBody>
          <a:bodyPr/>
          <a:lstStyle/>
          <a:p>
            <a:r>
              <a:rPr lang="en-US" dirty="0" smtClean="0"/>
              <a:t> Order and sequence/Chronological order</a:t>
            </a:r>
            <a:endParaRPr lang="en-US" dirty="0"/>
          </a:p>
        </p:txBody>
      </p:sp>
      <p:sp>
        <p:nvSpPr>
          <p:cNvPr id="3" name="Content Placeholder 2"/>
          <p:cNvSpPr>
            <a:spLocks noGrp="1"/>
          </p:cNvSpPr>
          <p:nvPr>
            <p:ph idx="1"/>
          </p:nvPr>
        </p:nvSpPr>
        <p:spPr>
          <a:xfrm>
            <a:off x="990600" y="1905000"/>
            <a:ext cx="7125112" cy="4051437"/>
          </a:xfrm>
        </p:spPr>
        <p:txBody>
          <a:bodyPr>
            <a:normAutofit fontScale="92500" lnSpcReduction="10000"/>
          </a:bodyPr>
          <a:lstStyle/>
          <a:p>
            <a:pPr marL="0" indent="0">
              <a:buNone/>
            </a:pPr>
            <a:r>
              <a:rPr lang="en-US" dirty="0" smtClean="0">
                <a:solidFill>
                  <a:srgbClr val="7030A0"/>
                </a:solidFill>
              </a:rPr>
              <a:t>Order and sequence is showing the order of things.</a:t>
            </a:r>
          </a:p>
          <a:p>
            <a:pPr marL="0" indent="0">
              <a:buNone/>
            </a:pPr>
            <a:r>
              <a:rPr lang="en-US" dirty="0" smtClean="0">
                <a:solidFill>
                  <a:srgbClr val="7030A0"/>
                </a:solidFill>
              </a:rPr>
              <a:t>Such as: </a:t>
            </a:r>
          </a:p>
          <a:p>
            <a:pPr marL="0" indent="0">
              <a:buNone/>
            </a:pPr>
            <a:r>
              <a:rPr lang="en-US" dirty="0" smtClean="0"/>
              <a:t>Do you want to make a fortune teller? Well, let’s get started!</a:t>
            </a:r>
          </a:p>
          <a:p>
            <a:pPr marL="0" indent="0">
              <a:buNone/>
            </a:pPr>
            <a:r>
              <a:rPr lang="en-US" dirty="0" smtClean="0"/>
              <a:t>	First you need a piece of paper. Now fold it and cut it so that it is a square. After, fold it around the corners so that there are 4 little triangles. Then, flip the paper over and make ,again, folding the corners so that there are 4 triangles. If you flip it over you should have 4 squares. Then, on the 4 squares, put different words or colors. On the inside put numbers. And, finally put things like ”Truth or Dare!” or “Draw a Giraffe!” and such things. Now you have a complete fortune teller!</a:t>
            </a:r>
          </a:p>
          <a:p>
            <a:pPr marL="0" indent="0">
              <a:buNone/>
            </a:pPr>
            <a:r>
              <a:rPr lang="en-US" dirty="0" smtClean="0">
                <a:solidFill>
                  <a:srgbClr val="7030A0"/>
                </a:solidFill>
              </a:rPr>
              <a:t>Key words are: First, next , last , finally,  and after</a:t>
            </a:r>
          </a:p>
          <a:p>
            <a:pPr marL="0" indent="0" algn="ctr">
              <a:buNone/>
            </a:pPr>
            <a:r>
              <a:rPr lang="en-US" dirty="0" smtClean="0">
                <a:solidFill>
                  <a:srgbClr val="7030A0"/>
                </a:solidFill>
                <a:sym typeface="Wingdings" panose="05000000000000000000" pitchFamily="2" charset="2"/>
              </a:rPr>
              <a:t></a:t>
            </a:r>
            <a:endParaRPr lang="en-US" dirty="0" smtClean="0">
              <a:solidFill>
                <a:srgbClr val="7030A0"/>
              </a:solidFill>
            </a:endParaRPr>
          </a:p>
          <a:p>
            <a:pPr marL="0" indent="0">
              <a:buNone/>
            </a:pPr>
            <a:endParaRPr lang="en-US" dirty="0">
              <a:solidFill>
                <a:srgbClr val="7030A0"/>
              </a:solidFill>
            </a:endParaRPr>
          </a:p>
        </p:txBody>
      </p:sp>
    </p:spTree>
    <p:extLst>
      <p:ext uri="{BB962C8B-B14F-4D97-AF65-F5344CB8AC3E}">
        <p14:creationId xmlns:p14="http://schemas.microsoft.com/office/powerpoint/2010/main" val="853661291"/>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nodeType="clickEffect">
                                  <p:stCondLst>
                                    <p:cond delay="0"/>
                                  </p:stCondLst>
                                  <p:childTnLst>
                                    <p:animClr clrSpc="rgb" dir="cw">
                                      <p:cBhvr override="childStyle">
                                        <p:cTn id="13" dur="250" autoRev="1" fill="remove"/>
                                        <p:tgtEl>
                                          <p:spTgt spid="3">
                                            <p:txEl>
                                              <p:pRg st="0" end="0"/>
                                            </p:txEl>
                                          </p:spTgt>
                                        </p:tgtEl>
                                        <p:attrNameLst>
                                          <p:attrName>style.color</p:attrName>
                                        </p:attrNameLst>
                                      </p:cBhvr>
                                      <p:to>
                                        <a:schemeClr val="bg1"/>
                                      </p:to>
                                    </p:animClr>
                                    <p:animClr clrSpc="rgb" dir="cw">
                                      <p:cBhvr>
                                        <p:cTn id="14" dur="250" autoRev="1" fill="remove"/>
                                        <p:tgtEl>
                                          <p:spTgt spid="3">
                                            <p:txEl>
                                              <p:pRg st="0" end="0"/>
                                            </p:txEl>
                                          </p:spTgt>
                                        </p:tgtEl>
                                        <p:attrNameLst>
                                          <p:attrName>fillcolor</p:attrName>
                                        </p:attrNameLst>
                                      </p:cBhvr>
                                      <p:to>
                                        <a:schemeClr val="bg1"/>
                                      </p:to>
                                    </p:animClr>
                                    <p:set>
                                      <p:cBhvr>
                                        <p:cTn id="15" dur="250" autoRev="1" fill="remove"/>
                                        <p:tgtEl>
                                          <p:spTgt spid="3">
                                            <p:txEl>
                                              <p:pRg st="0" end="0"/>
                                            </p:txEl>
                                          </p:spTgt>
                                        </p:tgtEl>
                                        <p:attrNameLst>
                                          <p:attrName>fill.type</p:attrName>
                                        </p:attrNameLst>
                                      </p:cBhvr>
                                      <p:to>
                                        <p:strVal val="solid"/>
                                      </p:to>
                                    </p:set>
                                    <p:set>
                                      <p:cBhvr>
                                        <p:cTn id="16" dur="250" autoRev="1" fill="remove"/>
                                        <p:tgtEl>
                                          <p:spTgt spid="3">
                                            <p:txEl>
                                              <p:pRg st="0" end="0"/>
                                            </p:txEl>
                                          </p:spTgt>
                                        </p:tgtEl>
                                        <p:attrNameLst>
                                          <p:attrName>fill.on</p:attrName>
                                        </p:attrNameLst>
                                      </p:cBhvr>
                                      <p:to>
                                        <p:strVal val="true"/>
                                      </p:to>
                                    </p:set>
                                  </p:childTnLst>
                                </p:cTn>
                              </p:par>
                              <p:par>
                                <p:cTn id="17" presetID="27" presetClass="emph" presetSubtype="0" fill="remove" nodeType="withEffect">
                                  <p:stCondLst>
                                    <p:cond delay="0"/>
                                  </p:stCondLst>
                                  <p:childTnLst>
                                    <p:animClr clrSpc="rgb" dir="cw">
                                      <p:cBhvr override="childStyle">
                                        <p:cTn id="18" dur="250" autoRev="1" fill="remove"/>
                                        <p:tgtEl>
                                          <p:spTgt spid="3">
                                            <p:txEl>
                                              <p:pRg st="1" end="1"/>
                                            </p:txEl>
                                          </p:spTgt>
                                        </p:tgtEl>
                                        <p:attrNameLst>
                                          <p:attrName>style.color</p:attrName>
                                        </p:attrNameLst>
                                      </p:cBhvr>
                                      <p:to>
                                        <a:schemeClr val="bg1"/>
                                      </p:to>
                                    </p:animClr>
                                    <p:animClr clrSpc="rgb" dir="cw">
                                      <p:cBhvr>
                                        <p:cTn id="19" dur="250" autoRev="1" fill="remove"/>
                                        <p:tgtEl>
                                          <p:spTgt spid="3">
                                            <p:txEl>
                                              <p:pRg st="1" end="1"/>
                                            </p:txEl>
                                          </p:spTgt>
                                        </p:tgtEl>
                                        <p:attrNameLst>
                                          <p:attrName>fillcolor</p:attrName>
                                        </p:attrNameLst>
                                      </p:cBhvr>
                                      <p:to>
                                        <a:schemeClr val="bg1"/>
                                      </p:to>
                                    </p:animClr>
                                    <p:set>
                                      <p:cBhvr>
                                        <p:cTn id="20" dur="250" autoRev="1" fill="remove"/>
                                        <p:tgtEl>
                                          <p:spTgt spid="3">
                                            <p:txEl>
                                              <p:pRg st="1" end="1"/>
                                            </p:txEl>
                                          </p:spTgt>
                                        </p:tgtEl>
                                        <p:attrNameLst>
                                          <p:attrName>fill.type</p:attrName>
                                        </p:attrNameLst>
                                      </p:cBhvr>
                                      <p:to>
                                        <p:strVal val="solid"/>
                                      </p:to>
                                    </p:set>
                                    <p:set>
                                      <p:cBhvr>
                                        <p:cTn id="21" dur="250" autoRev="1" fill="remove"/>
                                        <p:tgtEl>
                                          <p:spTgt spid="3">
                                            <p:txEl>
                                              <p:pRg st="1" end="1"/>
                                            </p:txEl>
                                          </p:spTgt>
                                        </p:tgtEl>
                                        <p:attrNameLst>
                                          <p:attrName>fill.on</p:attrName>
                                        </p:attrNameLst>
                                      </p:cBhvr>
                                      <p:to>
                                        <p:strVal val="true"/>
                                      </p:to>
                                    </p:set>
                                  </p:childTnLst>
                                </p:cTn>
                              </p:par>
                              <p:par>
                                <p:cTn id="22" presetID="27" presetClass="emph" presetSubtype="0" fill="remove" nodeType="withEffect">
                                  <p:stCondLst>
                                    <p:cond delay="0"/>
                                  </p:stCondLst>
                                  <p:childTnLst>
                                    <p:animClr clrSpc="rgb" dir="cw">
                                      <p:cBhvr override="childStyle">
                                        <p:cTn id="23" dur="250" autoRev="1" fill="remove"/>
                                        <p:tgtEl>
                                          <p:spTgt spid="3">
                                            <p:txEl>
                                              <p:pRg st="2" end="2"/>
                                            </p:txEl>
                                          </p:spTgt>
                                        </p:tgtEl>
                                        <p:attrNameLst>
                                          <p:attrName>style.color</p:attrName>
                                        </p:attrNameLst>
                                      </p:cBhvr>
                                      <p:to>
                                        <a:schemeClr val="bg1"/>
                                      </p:to>
                                    </p:animClr>
                                    <p:animClr clrSpc="rgb" dir="cw">
                                      <p:cBhvr>
                                        <p:cTn id="24" dur="250" autoRev="1" fill="remove"/>
                                        <p:tgtEl>
                                          <p:spTgt spid="3">
                                            <p:txEl>
                                              <p:pRg st="2" end="2"/>
                                            </p:txEl>
                                          </p:spTgt>
                                        </p:tgtEl>
                                        <p:attrNameLst>
                                          <p:attrName>fillcolor</p:attrName>
                                        </p:attrNameLst>
                                      </p:cBhvr>
                                      <p:to>
                                        <a:schemeClr val="bg1"/>
                                      </p:to>
                                    </p:animClr>
                                    <p:set>
                                      <p:cBhvr>
                                        <p:cTn id="25" dur="250" autoRev="1" fill="remove"/>
                                        <p:tgtEl>
                                          <p:spTgt spid="3">
                                            <p:txEl>
                                              <p:pRg st="2" end="2"/>
                                            </p:txEl>
                                          </p:spTgt>
                                        </p:tgtEl>
                                        <p:attrNameLst>
                                          <p:attrName>fill.type</p:attrName>
                                        </p:attrNameLst>
                                      </p:cBhvr>
                                      <p:to>
                                        <p:strVal val="solid"/>
                                      </p:to>
                                    </p:set>
                                    <p:set>
                                      <p:cBhvr>
                                        <p:cTn id="26" dur="250" autoRev="1" fill="remove"/>
                                        <p:tgtEl>
                                          <p:spTgt spid="3">
                                            <p:txEl>
                                              <p:pRg st="2" end="2"/>
                                            </p:txEl>
                                          </p:spTgt>
                                        </p:tgtEl>
                                        <p:attrNameLst>
                                          <p:attrName>fill.on</p:attrName>
                                        </p:attrNameLst>
                                      </p:cBhvr>
                                      <p:to>
                                        <p:strVal val="true"/>
                                      </p:to>
                                    </p:set>
                                  </p:childTnLst>
                                </p:cTn>
                              </p:par>
                              <p:par>
                                <p:cTn id="27" presetID="27" presetClass="emph" presetSubtype="0" fill="remove" nodeType="withEffect">
                                  <p:stCondLst>
                                    <p:cond delay="0"/>
                                  </p:stCondLst>
                                  <p:childTnLst>
                                    <p:animClr clrSpc="rgb" dir="cw">
                                      <p:cBhvr override="childStyle">
                                        <p:cTn id="28" dur="250" autoRev="1" fill="remove"/>
                                        <p:tgtEl>
                                          <p:spTgt spid="3">
                                            <p:txEl>
                                              <p:pRg st="3" end="3"/>
                                            </p:txEl>
                                          </p:spTgt>
                                        </p:tgtEl>
                                        <p:attrNameLst>
                                          <p:attrName>style.color</p:attrName>
                                        </p:attrNameLst>
                                      </p:cBhvr>
                                      <p:to>
                                        <a:schemeClr val="bg1"/>
                                      </p:to>
                                    </p:animClr>
                                    <p:animClr clrSpc="rgb" dir="cw">
                                      <p:cBhvr>
                                        <p:cTn id="29" dur="250" autoRev="1" fill="remove"/>
                                        <p:tgtEl>
                                          <p:spTgt spid="3">
                                            <p:txEl>
                                              <p:pRg st="3" end="3"/>
                                            </p:txEl>
                                          </p:spTgt>
                                        </p:tgtEl>
                                        <p:attrNameLst>
                                          <p:attrName>fillcolor</p:attrName>
                                        </p:attrNameLst>
                                      </p:cBhvr>
                                      <p:to>
                                        <a:schemeClr val="bg1"/>
                                      </p:to>
                                    </p:animClr>
                                    <p:set>
                                      <p:cBhvr>
                                        <p:cTn id="30" dur="250" autoRev="1" fill="remove"/>
                                        <p:tgtEl>
                                          <p:spTgt spid="3">
                                            <p:txEl>
                                              <p:pRg st="3" end="3"/>
                                            </p:txEl>
                                          </p:spTgt>
                                        </p:tgtEl>
                                        <p:attrNameLst>
                                          <p:attrName>fill.type</p:attrName>
                                        </p:attrNameLst>
                                      </p:cBhvr>
                                      <p:to>
                                        <p:strVal val="solid"/>
                                      </p:to>
                                    </p:set>
                                    <p:set>
                                      <p:cBhvr>
                                        <p:cTn id="31" dur="250" autoRev="1" fill="remove"/>
                                        <p:tgtEl>
                                          <p:spTgt spid="3">
                                            <p:txEl>
                                              <p:pRg st="3" end="3"/>
                                            </p:txEl>
                                          </p:spTgt>
                                        </p:tgtEl>
                                        <p:attrNameLst>
                                          <p:attrName>fill.on</p:attrName>
                                        </p:attrNameLst>
                                      </p:cBhvr>
                                      <p:to>
                                        <p:strVal val="true"/>
                                      </p:to>
                                    </p:set>
                                  </p:childTnLst>
                                </p:cTn>
                              </p:par>
                              <p:par>
                                <p:cTn id="32" presetID="27" presetClass="emph" presetSubtype="0" fill="remove" nodeType="withEffect">
                                  <p:stCondLst>
                                    <p:cond delay="0"/>
                                  </p:stCondLst>
                                  <p:childTnLst>
                                    <p:animClr clrSpc="rgb" dir="cw">
                                      <p:cBhvr override="childStyle">
                                        <p:cTn id="33" dur="250" autoRev="1" fill="remove"/>
                                        <p:tgtEl>
                                          <p:spTgt spid="3">
                                            <p:txEl>
                                              <p:pRg st="4" end="4"/>
                                            </p:txEl>
                                          </p:spTgt>
                                        </p:tgtEl>
                                        <p:attrNameLst>
                                          <p:attrName>style.color</p:attrName>
                                        </p:attrNameLst>
                                      </p:cBhvr>
                                      <p:to>
                                        <a:schemeClr val="bg1"/>
                                      </p:to>
                                    </p:animClr>
                                    <p:animClr clrSpc="rgb" dir="cw">
                                      <p:cBhvr>
                                        <p:cTn id="34" dur="250" autoRev="1" fill="remove"/>
                                        <p:tgtEl>
                                          <p:spTgt spid="3">
                                            <p:txEl>
                                              <p:pRg st="4" end="4"/>
                                            </p:txEl>
                                          </p:spTgt>
                                        </p:tgtEl>
                                        <p:attrNameLst>
                                          <p:attrName>fillcolor</p:attrName>
                                        </p:attrNameLst>
                                      </p:cBhvr>
                                      <p:to>
                                        <a:schemeClr val="bg1"/>
                                      </p:to>
                                    </p:animClr>
                                    <p:set>
                                      <p:cBhvr>
                                        <p:cTn id="35" dur="250" autoRev="1" fill="remove"/>
                                        <p:tgtEl>
                                          <p:spTgt spid="3">
                                            <p:txEl>
                                              <p:pRg st="4" end="4"/>
                                            </p:txEl>
                                          </p:spTgt>
                                        </p:tgtEl>
                                        <p:attrNameLst>
                                          <p:attrName>fill.type</p:attrName>
                                        </p:attrNameLst>
                                      </p:cBhvr>
                                      <p:to>
                                        <p:strVal val="solid"/>
                                      </p:to>
                                    </p:set>
                                    <p:set>
                                      <p:cBhvr>
                                        <p:cTn id="36" dur="250" autoRev="1" fill="remove"/>
                                        <p:tgtEl>
                                          <p:spTgt spid="3">
                                            <p:txEl>
                                              <p:pRg st="4" end="4"/>
                                            </p:txEl>
                                          </p:spTgt>
                                        </p:tgtEl>
                                        <p:attrNameLst>
                                          <p:attrName>fill.on</p:attrName>
                                        </p:attrNameLst>
                                      </p:cBhvr>
                                      <p:to>
                                        <p:strVal val="true"/>
                                      </p:to>
                                    </p:set>
                                  </p:childTnLst>
                                </p:cTn>
                              </p:par>
                              <p:par>
                                <p:cTn id="37" presetID="27" presetClass="emph" presetSubtype="0" fill="remove" nodeType="withEffect">
                                  <p:stCondLst>
                                    <p:cond delay="0"/>
                                  </p:stCondLst>
                                  <p:childTnLst>
                                    <p:animClr clrSpc="rgb" dir="cw">
                                      <p:cBhvr override="childStyle">
                                        <p:cTn id="38" dur="250" autoRev="1" fill="remove"/>
                                        <p:tgtEl>
                                          <p:spTgt spid="3">
                                            <p:txEl>
                                              <p:pRg st="5" end="5"/>
                                            </p:txEl>
                                          </p:spTgt>
                                        </p:tgtEl>
                                        <p:attrNameLst>
                                          <p:attrName>style.color</p:attrName>
                                        </p:attrNameLst>
                                      </p:cBhvr>
                                      <p:to>
                                        <a:schemeClr val="bg1"/>
                                      </p:to>
                                    </p:animClr>
                                    <p:animClr clrSpc="rgb" dir="cw">
                                      <p:cBhvr>
                                        <p:cTn id="39" dur="250" autoRev="1" fill="remove"/>
                                        <p:tgtEl>
                                          <p:spTgt spid="3">
                                            <p:txEl>
                                              <p:pRg st="5" end="5"/>
                                            </p:txEl>
                                          </p:spTgt>
                                        </p:tgtEl>
                                        <p:attrNameLst>
                                          <p:attrName>fillcolor</p:attrName>
                                        </p:attrNameLst>
                                      </p:cBhvr>
                                      <p:to>
                                        <a:schemeClr val="bg1"/>
                                      </p:to>
                                    </p:animClr>
                                    <p:set>
                                      <p:cBhvr>
                                        <p:cTn id="40" dur="250" autoRev="1" fill="remove"/>
                                        <p:tgtEl>
                                          <p:spTgt spid="3">
                                            <p:txEl>
                                              <p:pRg st="5" end="5"/>
                                            </p:txEl>
                                          </p:spTgt>
                                        </p:tgtEl>
                                        <p:attrNameLst>
                                          <p:attrName>fill.type</p:attrName>
                                        </p:attrNameLst>
                                      </p:cBhvr>
                                      <p:to>
                                        <p:strVal val="solid"/>
                                      </p:to>
                                    </p:set>
                                    <p:set>
                                      <p:cBhvr>
                                        <p:cTn id="41" dur="250" autoRev="1" fill="remove"/>
                                        <p:tgtEl>
                                          <p:spTgt spid="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ln w="0"/>
                <a:solidFill>
                  <a:srgbClr val="7030A0"/>
                </a:solidFill>
                <a:effectLst>
                  <a:reflection blurRad="12700" stA="50000" endPos="50000" dist="5000" dir="5400000" sy="-100000" rotWithShape="0"/>
                </a:effectLst>
              </a:rPr>
              <a:t>Text Features</a:t>
            </a:r>
            <a:r>
              <a:rPr lang="en-US" b="1" cap="all" dirty="0">
                <a:ln w="0"/>
                <a:solidFill>
                  <a:srgbClr val="7030A0"/>
                </a:solidFill>
                <a:effectLst>
                  <a:reflection blurRad="12700" stA="50000" endPos="50000" dist="5000" dir="5400000" sy="-100000" rotWithShape="0"/>
                </a:effectLst>
                <a:sym typeface="Wingdings" panose="05000000000000000000" pitchFamily="2" charset="2"/>
              </a:rPr>
              <a:t></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en-US" dirty="0"/>
          </a:p>
        </p:txBody>
      </p:sp>
      <p:sp>
        <p:nvSpPr>
          <p:cNvPr id="3" name="Content Placeholder 2"/>
          <p:cNvSpPr>
            <a:spLocks noGrp="1"/>
          </p:cNvSpPr>
          <p:nvPr>
            <p:ph idx="1"/>
          </p:nvPr>
        </p:nvSpPr>
        <p:spPr>
          <a:xfrm>
            <a:off x="685800" y="1143000"/>
            <a:ext cx="7125112" cy="5257800"/>
          </a:xfrm>
        </p:spPr>
        <p:txBody>
          <a:bodyPr>
            <a:normAutofit/>
          </a:bodyPr>
          <a:lstStyle/>
          <a:p>
            <a:pPr marL="0" lvl="0" indent="0">
              <a:buClr>
                <a:srgbClr val="C5E1FE"/>
              </a:buClr>
              <a:buNone/>
            </a:pPr>
            <a:r>
              <a:rPr lang="en-US" dirty="0" smtClean="0">
                <a:solidFill>
                  <a:prstClr val="white"/>
                </a:solidFill>
              </a:rPr>
              <a:t>Text Features </a:t>
            </a:r>
          </a:p>
          <a:p>
            <a:pPr marL="0" lvl="0" indent="0">
              <a:buClr>
                <a:srgbClr val="C5E1FE"/>
              </a:buClr>
              <a:buNone/>
            </a:pPr>
            <a:r>
              <a:rPr lang="en-US" dirty="0" smtClean="0">
                <a:solidFill>
                  <a:prstClr val="white"/>
                </a:solidFill>
              </a:rPr>
              <a:t>Are features</a:t>
            </a:r>
          </a:p>
          <a:p>
            <a:pPr marL="0" lvl="0" indent="0">
              <a:buClr>
                <a:srgbClr val="C5E1FE"/>
              </a:buClr>
              <a:buNone/>
            </a:pPr>
            <a:r>
              <a:rPr lang="en-US" dirty="0" smtClean="0">
                <a:solidFill>
                  <a:prstClr val="white"/>
                </a:solidFill>
              </a:rPr>
              <a:t>That help you</a:t>
            </a:r>
          </a:p>
          <a:p>
            <a:pPr marL="0" lvl="0" indent="0">
              <a:buClr>
                <a:srgbClr val="C5E1FE"/>
              </a:buClr>
              <a:buNone/>
            </a:pPr>
            <a:r>
              <a:rPr lang="en-US" dirty="0" smtClean="0">
                <a:solidFill>
                  <a:prstClr val="white"/>
                </a:solidFill>
              </a:rPr>
              <a:t>Understand the </a:t>
            </a:r>
          </a:p>
          <a:p>
            <a:pPr marL="0" lvl="0" indent="0">
              <a:buClr>
                <a:srgbClr val="C5E1FE"/>
              </a:buClr>
              <a:buNone/>
            </a:pPr>
            <a:r>
              <a:rPr lang="en-US" dirty="0" smtClean="0">
                <a:solidFill>
                  <a:prstClr val="white"/>
                </a:solidFill>
              </a:rPr>
              <a:t>Text. They are</a:t>
            </a:r>
          </a:p>
          <a:p>
            <a:pPr marL="0" lvl="0" indent="0">
              <a:buClr>
                <a:srgbClr val="C5E1FE"/>
              </a:buClr>
              <a:buNone/>
            </a:pPr>
            <a:r>
              <a:rPr lang="en-US" dirty="0" smtClean="0">
                <a:solidFill>
                  <a:prstClr val="white"/>
                </a:solidFill>
              </a:rPr>
              <a:t>Bold prints, colored </a:t>
            </a:r>
          </a:p>
          <a:p>
            <a:pPr marL="0" lvl="0" indent="0">
              <a:buClr>
                <a:srgbClr val="C5E1FE"/>
              </a:buClr>
              <a:buNone/>
            </a:pPr>
            <a:r>
              <a:rPr lang="en-US" dirty="0" smtClean="0">
                <a:solidFill>
                  <a:prstClr val="white"/>
                </a:solidFill>
              </a:rPr>
              <a:t>Texts, italics, Diagrams, maps, tables and </a:t>
            </a:r>
          </a:p>
          <a:p>
            <a:pPr marL="0" lvl="0" indent="0">
              <a:buClr>
                <a:srgbClr val="C5E1FE"/>
              </a:buClr>
              <a:buNone/>
            </a:pPr>
            <a:r>
              <a:rPr lang="en-US" dirty="0" smtClean="0">
                <a:solidFill>
                  <a:prstClr val="white"/>
                </a:solidFill>
              </a:rPr>
              <a:t>Charts, pictures and captions,</a:t>
            </a:r>
          </a:p>
          <a:p>
            <a:pPr marL="0" lvl="0" indent="0">
              <a:buClr>
                <a:srgbClr val="C5E1FE"/>
              </a:buClr>
              <a:buNone/>
            </a:pPr>
            <a:r>
              <a:rPr lang="en-US" dirty="0" smtClean="0">
                <a:solidFill>
                  <a:prstClr val="white"/>
                </a:solidFill>
              </a:rPr>
              <a:t>Bullet points, and subtitles </a:t>
            </a:r>
          </a:p>
          <a:p>
            <a:pPr marL="0" lvl="0" indent="0">
              <a:buClr>
                <a:srgbClr val="C5E1FE"/>
              </a:buClr>
              <a:buNone/>
            </a:pPr>
            <a:r>
              <a:rPr lang="en-US" dirty="0" smtClean="0">
                <a:solidFill>
                  <a:prstClr val="white"/>
                </a:solidFill>
              </a:rPr>
              <a:t>headings, and titles.</a:t>
            </a:r>
          </a:p>
          <a:p>
            <a:pPr marL="0" lvl="0" indent="0">
              <a:buClr>
                <a:srgbClr val="C5E1FE"/>
              </a:buClr>
              <a:buNone/>
            </a:pPr>
            <a:endParaRPr lang="en-US" dirty="0" smtClean="0">
              <a:solidFill>
                <a:prstClr val="white"/>
              </a:solidFill>
            </a:endParaRPr>
          </a:p>
        </p:txBody>
      </p:sp>
      <p:pic>
        <p:nvPicPr>
          <p:cNvPr id="1027" name="Picture 3" descr="C:\Users\admin\AppData\Local\Microsoft\Windows\INetCache\IE\H05NICPU\6812653354_edbed181eb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49829"/>
            <a:ext cx="5334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793151"/>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push.wav"/>
          </p:stSnd>
        </p:sndAc>
      </p:transition>
    </mc:Choice>
    <mc:Fallback xmlns="">
      <p:transition spd="slow">
        <p:circle/>
        <p:sndAc>
          <p:stSnd>
            <p:snd r:embed="rId4" name="push.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Titles</a:t>
            </a:r>
            <a:r>
              <a:rPr lang="en-US" dirty="0" smtClean="0">
                <a:sym typeface="Wingdings" panose="05000000000000000000" pitchFamily="2" charset="2"/>
              </a:rPr>
              <a:t></a:t>
            </a:r>
            <a:endParaRPr lang="en-US" dirty="0"/>
          </a:p>
        </p:txBody>
      </p:sp>
      <p:sp>
        <p:nvSpPr>
          <p:cNvPr id="3" name="Content Placeholder 2"/>
          <p:cNvSpPr>
            <a:spLocks noGrp="1"/>
          </p:cNvSpPr>
          <p:nvPr>
            <p:ph idx="1"/>
          </p:nvPr>
        </p:nvSpPr>
        <p:spPr>
          <a:xfrm>
            <a:off x="990600" y="1752600"/>
            <a:ext cx="7125112" cy="4354105"/>
          </a:xfrm>
        </p:spPr>
        <p:txBody>
          <a:bodyPr/>
          <a:lstStyle/>
          <a:p>
            <a:pPr marL="0" indent="0">
              <a:buNone/>
            </a:pPr>
            <a:r>
              <a:rPr lang="en-US" dirty="0" smtClean="0"/>
              <a:t>indicate what the text is going to be about. For instance, if you wanted a book about animals then you would look at the title to know if the book is about animals or not. If you looking for something more specific like polar bears, then you would have to find a title about polar bears.</a:t>
            </a:r>
          </a:p>
        </p:txBody>
      </p:sp>
      <p:pic>
        <p:nvPicPr>
          <p:cNvPr id="1027" name="Picture 3" descr="C:\Users\admin\AppData\Local\Microsoft\Windows\INetCache\IE\FOB0LXVC\Animal-Boo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07472"/>
            <a:ext cx="1524000" cy="1950528"/>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1695450" y="5454540"/>
            <a:ext cx="1295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90850" y="5161604"/>
            <a:ext cx="3276600" cy="923330"/>
          </a:xfrm>
          <a:prstGeom prst="rect">
            <a:avLst/>
          </a:prstGeom>
          <a:noFill/>
          <a:ln>
            <a:noFill/>
          </a:ln>
        </p:spPr>
        <p:txBody>
          <a:bodyPr wrap="square" rtlCol="0">
            <a:spAutoFit/>
          </a:bodyPr>
          <a:lstStyle/>
          <a:p>
            <a:r>
              <a:rPr lang="en-US" dirty="0" smtClean="0">
                <a:solidFill>
                  <a:srgbClr val="002060"/>
                </a:solidFill>
              </a:rPr>
              <a:t>This is a title because it indicates what the book is about </a:t>
            </a:r>
            <a:r>
              <a:rPr lang="en-US" dirty="0" smtClean="0">
                <a:solidFill>
                  <a:srgbClr val="002060"/>
                </a:solidFill>
                <a:sym typeface="Wingdings" panose="05000000000000000000" pitchFamily="2" charset="2"/>
              </a:rPr>
              <a:t></a:t>
            </a:r>
            <a:endParaRPr lang="en-US" dirty="0">
              <a:solidFill>
                <a:srgbClr val="002060"/>
              </a:solidFill>
            </a:endParaRPr>
          </a:p>
        </p:txBody>
      </p:sp>
      <p:sp>
        <p:nvSpPr>
          <p:cNvPr id="6" name="TextBox 5"/>
          <p:cNvSpPr txBox="1"/>
          <p:nvPr/>
        </p:nvSpPr>
        <p:spPr>
          <a:xfrm>
            <a:off x="2705100" y="1143000"/>
            <a:ext cx="4305300" cy="923330"/>
          </a:xfrm>
          <a:prstGeom prst="rect">
            <a:avLst/>
          </a:prstGeom>
          <a:noFill/>
        </p:spPr>
        <p:txBody>
          <a:bodyPr wrap="square" rtlCol="0">
            <a:spAutoFit/>
          </a:bodyPr>
          <a:lstStyle/>
          <a:p>
            <a:r>
              <a:rPr lang="en-US" dirty="0" smtClean="0">
                <a:solidFill>
                  <a:srgbClr val="002060"/>
                </a:solidFill>
              </a:rPr>
              <a:t>This is also a title because it indicates what this slide is going to be about. </a:t>
            </a:r>
            <a:r>
              <a:rPr lang="en-US" dirty="0" smtClean="0">
                <a:solidFill>
                  <a:srgbClr val="002060"/>
                </a:solidFill>
                <a:sym typeface="Wingdings" panose="05000000000000000000" pitchFamily="2" charset="2"/>
              </a:rPr>
              <a:t></a:t>
            </a:r>
            <a:endParaRPr lang="en-US" dirty="0">
              <a:solidFill>
                <a:srgbClr val="002060"/>
              </a:solidFill>
            </a:endParaRPr>
          </a:p>
        </p:txBody>
      </p:sp>
      <p:cxnSp>
        <p:nvCxnSpPr>
          <p:cNvPr id="11" name="Elbow Connector 10"/>
          <p:cNvCxnSpPr/>
          <p:nvPr/>
        </p:nvCxnSpPr>
        <p:spPr>
          <a:xfrm>
            <a:off x="1981200" y="1295400"/>
            <a:ext cx="723900" cy="533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62000" y="2133600"/>
            <a:ext cx="2911373"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solidFill>
                  <a:srgbClr val="7030A0"/>
                </a:solidFill>
                <a:effectLst>
                  <a:reflection blurRad="12700" stA="50000" endPos="50000" dist="5000" dir="5400000" sy="-100000" rotWithShape="0"/>
                </a:effectLst>
              </a:rPr>
              <a:t>Titles</a:t>
            </a:r>
            <a:endParaRPr lang="en-US" sz="5400" b="1" cap="all" spc="0" dirty="0">
              <a:ln w="0"/>
              <a:solidFill>
                <a:srgbClr val="7030A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35549986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wipe(down)">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7" presetClass="emph" presetSubtype="0" fill="remove" nodeType="clickEffect">
                                  <p:stCondLst>
                                    <p:cond delay="0"/>
                                  </p:stCondLst>
                                  <p:childTnLst>
                                    <p:animClr clrSpc="rgb" dir="cw">
                                      <p:cBhvr override="childStyle">
                                        <p:cTn id="22" dur="250" autoRev="1" fill="remove"/>
                                        <p:tgtEl>
                                          <p:spTgt spid="6">
                                            <p:txEl>
                                              <p:pRg st="0" end="0"/>
                                            </p:txEl>
                                          </p:spTgt>
                                        </p:tgtEl>
                                        <p:attrNameLst>
                                          <p:attrName>style.color</p:attrName>
                                        </p:attrNameLst>
                                      </p:cBhvr>
                                      <p:to>
                                        <a:schemeClr val="bg1"/>
                                      </p:to>
                                    </p:animClr>
                                    <p:animClr clrSpc="rgb" dir="cw">
                                      <p:cBhvr>
                                        <p:cTn id="23" dur="250" autoRev="1" fill="remove"/>
                                        <p:tgtEl>
                                          <p:spTgt spid="6">
                                            <p:txEl>
                                              <p:pRg st="0" end="0"/>
                                            </p:txEl>
                                          </p:spTgt>
                                        </p:tgtEl>
                                        <p:attrNameLst>
                                          <p:attrName>fillcolor</p:attrName>
                                        </p:attrNameLst>
                                      </p:cBhvr>
                                      <p:to>
                                        <a:schemeClr val="bg1"/>
                                      </p:to>
                                    </p:animClr>
                                    <p:set>
                                      <p:cBhvr>
                                        <p:cTn id="24" dur="250" autoRev="1" fill="remove"/>
                                        <p:tgtEl>
                                          <p:spTgt spid="6">
                                            <p:txEl>
                                              <p:pRg st="0" end="0"/>
                                            </p:txEl>
                                          </p:spTgt>
                                        </p:tgtEl>
                                        <p:attrNameLst>
                                          <p:attrName>fill.type</p:attrName>
                                        </p:attrNameLst>
                                      </p:cBhvr>
                                      <p:to>
                                        <p:strVal val="solid"/>
                                      </p:to>
                                    </p:set>
                                    <p:set>
                                      <p:cBhvr>
                                        <p:cTn id="25" dur="250" autoRev="1" fill="remove"/>
                                        <p:tgtEl>
                                          <p:spTgt spid="6">
                                            <p:txEl>
                                              <p:pRg st="0" end="0"/>
                                            </p:txEl>
                                          </p:spTgt>
                                        </p:tgtEl>
                                        <p:attrNameLst>
                                          <p:attrName>fill.on</p:attrName>
                                        </p:attrNameLst>
                                      </p:cBhvr>
                                      <p:to>
                                        <p:strVal val="true"/>
                                      </p:to>
                                    </p:set>
                                  </p:childTnLst>
                                </p:cTn>
                              </p:par>
                            </p:childTnLst>
                          </p:cTn>
                        </p:par>
                      </p:childTnLst>
                    </p:cTn>
                  </p:par>
                  <p:par>
                    <p:cTn id="26" fill="hold">
                      <p:stCondLst>
                        <p:cond delay="indefinite"/>
                      </p:stCondLst>
                      <p:childTnLst>
                        <p:par>
                          <p:cTn id="27" fill="hold">
                            <p:stCondLst>
                              <p:cond delay="0"/>
                            </p:stCondLst>
                            <p:childTnLst>
                              <p:par>
                                <p:cTn id="28" presetID="21" presetClass="emph" presetSubtype="0" fill="hold" nodeType="clickEffect">
                                  <p:stCondLst>
                                    <p:cond delay="0"/>
                                  </p:stCondLst>
                                  <p:childTnLst>
                                    <p:animClr clrSpc="hsl" dir="cw">
                                      <p:cBhvr override="childStyle">
                                        <p:cTn id="29" dur="500" fill="hold"/>
                                        <p:tgtEl>
                                          <p:spTgt spid="5">
                                            <p:txEl>
                                              <p:pRg st="0" end="0"/>
                                            </p:txEl>
                                          </p:spTgt>
                                        </p:tgtEl>
                                        <p:attrNameLst>
                                          <p:attrName>style.color</p:attrName>
                                        </p:attrNameLst>
                                      </p:cBhvr>
                                      <p:by>
                                        <p:hsl h="7200000" s="0" l="0"/>
                                      </p:by>
                                    </p:animClr>
                                    <p:animClr clrSpc="hsl" dir="cw">
                                      <p:cBhvr>
                                        <p:cTn id="30" dur="500" fill="hold"/>
                                        <p:tgtEl>
                                          <p:spTgt spid="5">
                                            <p:txEl>
                                              <p:pRg st="0" end="0"/>
                                            </p:txEl>
                                          </p:spTgt>
                                        </p:tgtEl>
                                        <p:attrNameLst>
                                          <p:attrName>fillcolor</p:attrName>
                                        </p:attrNameLst>
                                      </p:cBhvr>
                                      <p:by>
                                        <p:hsl h="7200000" s="0" l="0"/>
                                      </p:by>
                                    </p:animClr>
                                    <p:animClr clrSpc="hsl" dir="cw">
                                      <p:cBhvr>
                                        <p:cTn id="31" dur="500" fill="hold"/>
                                        <p:tgtEl>
                                          <p:spTgt spid="5">
                                            <p:txEl>
                                              <p:pRg st="0" end="0"/>
                                            </p:txEl>
                                          </p:spTgt>
                                        </p:tgtEl>
                                        <p:attrNameLst>
                                          <p:attrName>stroke.color</p:attrName>
                                        </p:attrNameLst>
                                      </p:cBhvr>
                                      <p:by>
                                        <p:hsl h="7200000" s="0" l="0"/>
                                      </p:by>
                                    </p:animClr>
                                    <p:set>
                                      <p:cBhvr>
                                        <p:cTn id="32" dur="500" fill="hold"/>
                                        <p:tgtEl>
                                          <p:spTgt spid="5">
                                            <p:txEl>
                                              <p:pRg st="0" end="0"/>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additive="base">
                                        <p:cTn id="37" dur="500" fill="hold"/>
                                        <p:tgtEl>
                                          <p:spTgt spid="1027"/>
                                        </p:tgtEl>
                                        <p:attrNameLst>
                                          <p:attrName>ppt_x</p:attrName>
                                        </p:attrNameLst>
                                      </p:cBhvr>
                                      <p:tavLst>
                                        <p:tav tm="0">
                                          <p:val>
                                            <p:strVal val="#ppt_x"/>
                                          </p:val>
                                        </p:tav>
                                        <p:tav tm="100000">
                                          <p:val>
                                            <p:strVal val="#ppt_x"/>
                                          </p:val>
                                        </p:tav>
                                      </p:tavLst>
                                    </p:anim>
                                    <p:anim calcmode="lin" valueType="num">
                                      <p:cBhvr additive="base">
                                        <p:cTn id="3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8"/>
</p:tagLst>
</file>

<file path=ppt/tags/tag2.xml><?xml version="1.0" encoding="utf-8"?>
<p:tagLst xmlns:a="http://schemas.openxmlformats.org/drawingml/2006/main" xmlns:r="http://schemas.openxmlformats.org/officeDocument/2006/relationships" xmlns:p="http://schemas.openxmlformats.org/presentationml/2006/main">
  <p:tag name="TIMING" val="|0.8|2.6"/>
</p:tagLst>
</file>

<file path=ppt/tags/tag3.xml><?xml version="1.0" encoding="utf-8"?>
<p:tagLst xmlns:a="http://schemas.openxmlformats.org/drawingml/2006/main" xmlns:r="http://schemas.openxmlformats.org/officeDocument/2006/relationships" xmlns:p="http://schemas.openxmlformats.org/presentationml/2006/main">
  <p:tag name="TIMING" val="|1.1|1.6|1.8"/>
</p:tagLst>
</file>

<file path=ppt/tags/tag4.xml><?xml version="1.0" encoding="utf-8"?>
<p:tagLst xmlns:a="http://schemas.openxmlformats.org/drawingml/2006/main" xmlns:r="http://schemas.openxmlformats.org/officeDocument/2006/relationships" xmlns:p="http://schemas.openxmlformats.org/presentationml/2006/main">
  <p:tag name="TIMING" val="|0.5|1.2"/>
</p:tagLst>
</file>

<file path=ppt/tags/tag5.xml><?xml version="1.0" encoding="utf-8"?>
<p:tagLst xmlns:a="http://schemas.openxmlformats.org/drawingml/2006/main" xmlns:r="http://schemas.openxmlformats.org/officeDocument/2006/relationships" xmlns:p="http://schemas.openxmlformats.org/presentationml/2006/main">
  <p:tag name="TIMING" val="|1.4|1|1.1"/>
</p:tagLst>
</file>

<file path=ppt/tags/tag6.xml><?xml version="1.0" encoding="utf-8"?>
<p:tagLst xmlns:a="http://schemas.openxmlformats.org/drawingml/2006/main" xmlns:r="http://schemas.openxmlformats.org/officeDocument/2006/relationships" xmlns:p="http://schemas.openxmlformats.org/presentationml/2006/main">
  <p:tag name="TIMING" val="|0.7|1.1"/>
</p:tagLst>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TM02455519[[fn=Winter]]</Template>
  <TotalTime>198</TotalTime>
  <Words>631</Words>
  <Application>Microsoft Office PowerPoint</Application>
  <PresentationFormat>On-screen Show (4:3)</PresentationFormat>
  <Paragraphs>68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Winter</vt:lpstr>
      <vt:lpstr>Text Structures and Text features</vt:lpstr>
      <vt:lpstr>Text structures </vt:lpstr>
      <vt:lpstr>Description</vt:lpstr>
      <vt:lpstr>Cause and Effect</vt:lpstr>
      <vt:lpstr>Compare and Contrast</vt:lpstr>
      <vt:lpstr>Problem and Solution</vt:lpstr>
      <vt:lpstr> Order and sequence/Chronological order</vt:lpstr>
      <vt:lpstr>Text Features </vt:lpstr>
      <vt:lpstr>Titles</vt:lpstr>
      <vt:lpstr>Bold Prints, Italics, And Colored Prints</vt:lpstr>
      <vt:lpstr>Diagrams, Maps, and Tables</vt:lpstr>
      <vt:lpstr>Charts, pictures and captions, Bullet points, and subtitles  headings </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Structures and Text features</dc:title>
  <dc:creator>admin</dc:creator>
  <cp:lastModifiedBy>admin</cp:lastModifiedBy>
  <cp:revision>21</cp:revision>
  <dcterms:created xsi:type="dcterms:W3CDTF">2016-11-07T22:55:14Z</dcterms:created>
  <dcterms:modified xsi:type="dcterms:W3CDTF">2016-11-09T11:49:30Z</dcterms:modified>
</cp:coreProperties>
</file>