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8B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1476" y="4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A9AD-AA7D-46BC-A358-288294F0A586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6EC4-6F12-4A7E-A507-9F0813DB8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29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A9AD-AA7D-46BC-A358-288294F0A586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6EC4-6F12-4A7E-A507-9F0813DB8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16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A9AD-AA7D-46BC-A358-288294F0A586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6EC4-6F12-4A7E-A507-9F0813DB83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4889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A9AD-AA7D-46BC-A358-288294F0A586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6EC4-6F12-4A7E-A507-9F0813DB8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99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A9AD-AA7D-46BC-A358-288294F0A586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6EC4-6F12-4A7E-A507-9F0813DB83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4521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A9AD-AA7D-46BC-A358-288294F0A586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6EC4-6F12-4A7E-A507-9F0813DB8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90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A9AD-AA7D-46BC-A358-288294F0A586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6EC4-6F12-4A7E-A507-9F0813DB8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29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A9AD-AA7D-46BC-A358-288294F0A586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6EC4-6F12-4A7E-A507-9F0813DB8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01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A9AD-AA7D-46BC-A358-288294F0A586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6EC4-6F12-4A7E-A507-9F0813DB8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3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A9AD-AA7D-46BC-A358-288294F0A586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6EC4-6F12-4A7E-A507-9F0813DB8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801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A9AD-AA7D-46BC-A358-288294F0A586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6EC4-6F12-4A7E-A507-9F0813DB8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04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A9AD-AA7D-46BC-A358-288294F0A586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6EC4-6F12-4A7E-A507-9F0813DB8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03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A9AD-AA7D-46BC-A358-288294F0A586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6EC4-6F12-4A7E-A507-9F0813DB8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5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A9AD-AA7D-46BC-A358-288294F0A586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6EC4-6F12-4A7E-A507-9F0813DB8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21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A9AD-AA7D-46BC-A358-288294F0A586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6EC4-6F12-4A7E-A507-9F0813DB8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14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1A9AD-AA7D-46BC-A358-288294F0A586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B6EC4-6F12-4A7E-A507-9F0813DB8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8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1A9AD-AA7D-46BC-A358-288294F0A586}" type="datetimeFigureOut">
              <a:rPr lang="en-US" smtClean="0"/>
              <a:pPr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96B6EC4-6F12-4A7E-A507-9F0813DB83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18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98782" y="1600200"/>
            <a:ext cx="4768805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Staying Focused</a:t>
            </a:r>
          </a:p>
          <a:p>
            <a:pPr algn="ctr"/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While Writing</a:t>
            </a:r>
          </a:p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Informational</a:t>
            </a:r>
          </a:p>
          <a:p>
            <a:pPr algn="ctr"/>
            <a:r>
              <a:rPr lang="en-US" sz="54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Essays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28999" y="5257800"/>
            <a:ext cx="130837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anose="020F0502020204030204" pitchFamily="34" charset="0"/>
              </a:rPr>
              <a:t>Grade 4</a:t>
            </a:r>
          </a:p>
        </p:txBody>
      </p:sp>
      <p:sp>
        <p:nvSpPr>
          <p:cNvPr id="6" name="Text Box 51"/>
          <p:cNvSpPr txBox="1">
            <a:spLocks noChangeArrowheads="1"/>
          </p:cNvSpPr>
          <p:nvPr/>
        </p:nvSpPr>
        <p:spPr bwMode="auto">
          <a:xfrm>
            <a:off x="-3110" y="6591935"/>
            <a:ext cx="1957705" cy="266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kern="1200" dirty="0">
                <a:solidFill>
                  <a:srgbClr val="595959"/>
                </a:solidFill>
                <a:effectLst/>
                <a:latin typeface="Calibri"/>
                <a:ea typeface="Calibri"/>
                <a:cs typeface="Times New Roman"/>
              </a:rPr>
              <a:t>Copyright © 2015 by Write Score LLC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87628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0"/>
            <a:ext cx="416562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Research Reports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50655"/>
            <a:ext cx="701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anose="020F0502020204030204" pitchFamily="34" charset="0"/>
              </a:rPr>
              <a:t>A research report uses facts from outside sources to inform readers about a topic. </a:t>
            </a:r>
          </a:p>
          <a:p>
            <a:endParaRPr lang="en-US" sz="1600" dirty="0">
              <a:latin typeface="Calibri" panose="020F0502020204030204" pitchFamily="34" charset="0"/>
            </a:endParaRPr>
          </a:p>
          <a:p>
            <a:r>
              <a:rPr lang="en-US" sz="3200" dirty="0">
                <a:latin typeface="Calibri" panose="020F0502020204030204" pitchFamily="34" charset="0"/>
              </a:rPr>
              <a:t>Today, we will use the internet to find answers to questions.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126" y="3505200"/>
            <a:ext cx="5057775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320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6777317" cy="3881438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3200" b="1" dirty="0">
                <a:latin typeface="Calibri" panose="020F0502020204030204" pitchFamily="34" charset="0"/>
              </a:rPr>
              <a:t>Prewriting:</a:t>
            </a:r>
            <a:endParaRPr lang="en-US" sz="3200" dirty="0">
              <a:latin typeface="Calibri" panose="020F0502020204030204" pitchFamily="34" charset="0"/>
            </a:endParaRPr>
          </a:p>
          <a:p>
            <a:pPr lvl="0"/>
            <a:r>
              <a:rPr lang="en-US" sz="3200" dirty="0">
                <a:solidFill>
                  <a:schemeClr val="accent1"/>
                </a:solidFill>
                <a:latin typeface="Calibri" panose="020F0502020204030204" pitchFamily="34" charset="0"/>
              </a:rPr>
              <a:t>First</a:t>
            </a:r>
            <a:r>
              <a:rPr lang="en-US" sz="3200" dirty="0">
                <a:latin typeface="Calibri" panose="020F0502020204030204" pitchFamily="34" charset="0"/>
              </a:rPr>
              <a:t>, choose a topic you are interested in.</a:t>
            </a:r>
          </a:p>
          <a:p>
            <a:pPr lvl="0"/>
            <a:r>
              <a:rPr lang="en-US" sz="3200" dirty="0">
                <a:solidFill>
                  <a:schemeClr val="accent1"/>
                </a:solidFill>
                <a:latin typeface="Calibri" panose="020F0502020204030204" pitchFamily="34" charset="0"/>
              </a:rPr>
              <a:t>Next</a:t>
            </a:r>
            <a:r>
              <a:rPr lang="en-US" sz="3200" dirty="0">
                <a:latin typeface="Calibri" panose="020F0502020204030204" pitchFamily="34" charset="0"/>
              </a:rPr>
              <a:t>, conduct research about that topic, jotting down notes.</a:t>
            </a:r>
          </a:p>
          <a:p>
            <a:pPr lvl="0"/>
            <a:r>
              <a:rPr lang="en-US" sz="3200" dirty="0">
                <a:solidFill>
                  <a:schemeClr val="accent1"/>
                </a:solidFill>
                <a:latin typeface="Calibri" panose="020F0502020204030204" pitchFamily="34" charset="0"/>
              </a:rPr>
              <a:t>Create</a:t>
            </a:r>
            <a:r>
              <a:rPr lang="en-US" sz="3200" dirty="0">
                <a:latin typeface="Calibri" panose="020F0502020204030204" pitchFamily="34" charset="0"/>
              </a:rPr>
              <a:t> an outline to organize your report.</a:t>
            </a:r>
          </a:p>
        </p:txBody>
      </p:sp>
      <p:sp>
        <p:nvSpPr>
          <p:cNvPr id="4" name="Rectangle 3"/>
          <p:cNvSpPr/>
          <p:nvPr/>
        </p:nvSpPr>
        <p:spPr>
          <a:xfrm>
            <a:off x="1717107" y="-15551"/>
            <a:ext cx="486710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Modeled Instruction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89249">
            <a:off x="6115822" y="3659425"/>
            <a:ext cx="280035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022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229600" cy="54102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b="1" dirty="0"/>
              <a:t>				</a:t>
            </a:r>
            <a:r>
              <a:rPr lang="en-US" sz="3200" b="1" dirty="0">
                <a:latin typeface="Calibri" panose="020F0502020204030204" pitchFamily="34" charset="0"/>
              </a:rPr>
              <a:t>Outline:</a:t>
            </a:r>
            <a:endParaRPr lang="en-US" sz="3200" dirty="0">
              <a:latin typeface="Calibri" panose="020F0502020204030204" pitchFamily="34" charset="0"/>
            </a:endParaRPr>
          </a:p>
          <a:p>
            <a:pPr marL="582930" lvl="0" indent="-514350">
              <a:spcBef>
                <a:spcPts val="0"/>
              </a:spcBef>
              <a:buFont typeface="+mj-lt"/>
              <a:buAutoNum type="romanUcPeriod"/>
            </a:pPr>
            <a:r>
              <a:rPr lang="en-US" sz="3200" dirty="0">
                <a:latin typeface="Calibri" panose="020F0502020204030204" pitchFamily="34" charset="0"/>
              </a:rPr>
              <a:t>American alligator</a:t>
            </a:r>
          </a:p>
          <a:p>
            <a:pPr marL="880110" lvl="1" indent="-514350">
              <a:spcBef>
                <a:spcPts val="0"/>
              </a:spcBef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</a:rPr>
              <a:t>Sometimes called a “gator.”</a:t>
            </a:r>
          </a:p>
          <a:p>
            <a:pPr marL="880110" lvl="1" indent="-514350">
              <a:spcBef>
                <a:spcPts val="0"/>
              </a:spcBef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</a:rPr>
              <a:t>Florida’s state reptile</a:t>
            </a:r>
          </a:p>
          <a:p>
            <a:pPr marL="582930" lvl="0" indent="-514350">
              <a:spcBef>
                <a:spcPts val="0"/>
              </a:spcBef>
              <a:buFont typeface="+mj-lt"/>
              <a:buAutoNum type="romanUcPeriod"/>
            </a:pPr>
            <a:r>
              <a:rPr lang="en-US" sz="3200" dirty="0">
                <a:latin typeface="Calibri" panose="020F0502020204030204" pitchFamily="34" charset="0"/>
              </a:rPr>
              <a:t>Threats to American alligators</a:t>
            </a:r>
          </a:p>
          <a:p>
            <a:pPr marL="880110" lvl="1" indent="-514350">
              <a:spcBef>
                <a:spcPts val="0"/>
              </a:spcBef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</a:rPr>
              <a:t>Hunting – hunted for their meat and skin</a:t>
            </a:r>
          </a:p>
          <a:p>
            <a:pPr marL="880110" lvl="1" indent="-514350">
              <a:spcBef>
                <a:spcPts val="0"/>
              </a:spcBef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</a:rPr>
              <a:t>Habitat loss due to urban sprawl</a:t>
            </a:r>
          </a:p>
          <a:p>
            <a:pPr marL="582930" lvl="0" indent="-514350">
              <a:spcBef>
                <a:spcPts val="0"/>
              </a:spcBef>
              <a:buFont typeface="+mj-lt"/>
              <a:buAutoNum type="romanUcPeriod"/>
            </a:pPr>
            <a:r>
              <a:rPr lang="en-US" sz="3200" dirty="0">
                <a:latin typeface="Calibri" panose="020F0502020204030204" pitchFamily="34" charset="0"/>
              </a:rPr>
              <a:t>How American alligators were saved</a:t>
            </a:r>
          </a:p>
          <a:p>
            <a:pPr marL="880110" lvl="1" indent="-514350">
              <a:spcBef>
                <a:spcPts val="0"/>
              </a:spcBef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</a:rPr>
              <a:t>State and federal protections</a:t>
            </a:r>
          </a:p>
          <a:p>
            <a:pPr marL="880110" lvl="1" indent="-514350">
              <a:spcBef>
                <a:spcPts val="0"/>
              </a:spcBef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</a:rPr>
              <a:t>Habitat preservation efforts</a:t>
            </a:r>
          </a:p>
          <a:p>
            <a:pPr marL="880110" lvl="1" indent="-514350">
              <a:spcBef>
                <a:spcPts val="0"/>
              </a:spcBef>
              <a:buFont typeface="+mj-lt"/>
              <a:buAutoNum type="alphaUcPeriod"/>
            </a:pPr>
            <a:r>
              <a:rPr lang="en-US" sz="3200" dirty="0">
                <a:latin typeface="Calibri" panose="020F0502020204030204" pitchFamily="34" charset="0"/>
              </a:rPr>
              <a:t>Reduced demand for alligator products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0"/>
            <a:ext cx="747660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Modeled Instruction</a:t>
            </a:r>
            <a:endParaRPr lang="en-US" sz="4400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447800"/>
            <a:ext cx="33528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04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43000"/>
            <a:ext cx="8229600" cy="27432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latin typeface="Calibri" panose="020F0502020204030204" pitchFamily="34" charset="0"/>
              </a:rPr>
              <a:t>Research Question:</a:t>
            </a:r>
          </a:p>
          <a:p>
            <a:pPr marL="0" indent="0">
              <a:buNone/>
            </a:pPr>
            <a:r>
              <a:rPr lang="en-US" sz="3200" i="1" dirty="0">
                <a:solidFill>
                  <a:schemeClr val="accent1"/>
                </a:solidFill>
                <a:latin typeface="Calibri" panose="020F0502020204030204" pitchFamily="34" charset="0"/>
              </a:rPr>
              <a:t>How far away is the sun from Earth?</a:t>
            </a:r>
          </a:p>
          <a:p>
            <a:pPr marL="0" indent="0">
              <a:buNone/>
            </a:pPr>
            <a:endParaRPr lang="en-US" sz="9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latin typeface="Calibri" panose="020F0502020204030204" pitchFamily="34" charset="0"/>
              </a:rPr>
              <a:t>Key words for an Internet search: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833698" y="-4665"/>
            <a:ext cx="747660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Guided Instruction</a:t>
            </a:r>
            <a:endParaRPr lang="en-US" sz="4400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429000"/>
            <a:ext cx="3331989" cy="2418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27234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0104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latin typeface="Calibri" panose="020F0502020204030204" pitchFamily="34" charset="0"/>
              </a:rPr>
              <a:t>Research Question:</a:t>
            </a:r>
          </a:p>
          <a:p>
            <a:pPr marL="0" indent="0">
              <a:buNone/>
            </a:pPr>
            <a:r>
              <a:rPr lang="en-US" sz="3200" i="1" dirty="0">
                <a:solidFill>
                  <a:schemeClr val="accent1"/>
                </a:solidFill>
                <a:latin typeface="Calibri" panose="020F0502020204030204" pitchFamily="34" charset="0"/>
              </a:rPr>
              <a:t>With your small group, come up with some questions. </a:t>
            </a:r>
          </a:p>
          <a:p>
            <a:pPr marL="0" indent="0">
              <a:buNone/>
            </a:pPr>
            <a:endParaRPr lang="en-US" sz="9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latin typeface="Calibri" panose="020F0502020204030204" pitchFamily="34" charset="0"/>
              </a:rPr>
              <a:t>Key words for an Internet search:</a:t>
            </a:r>
          </a:p>
          <a:p>
            <a:pPr marL="0" indent="0">
              <a:buNone/>
            </a:pPr>
            <a:r>
              <a:rPr lang="en-US" sz="3200" i="1" dirty="0">
                <a:solidFill>
                  <a:schemeClr val="accent1"/>
                </a:solidFill>
                <a:latin typeface="Calibri" panose="020F0502020204030204" pitchFamily="34" charset="0"/>
              </a:rPr>
              <a:t>With your small group, come up with some key words for an Internet search. </a:t>
            </a:r>
          </a:p>
        </p:txBody>
      </p:sp>
      <p:sp>
        <p:nvSpPr>
          <p:cNvPr id="4" name="Rectangle 3"/>
          <p:cNvSpPr/>
          <p:nvPr/>
        </p:nvSpPr>
        <p:spPr>
          <a:xfrm>
            <a:off x="833698" y="-4665"/>
            <a:ext cx="747660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Guided Instruction</a:t>
            </a:r>
            <a:endParaRPr lang="en-US" sz="4400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758556"/>
            <a:ext cx="3352800" cy="1676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9640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7924800" cy="17526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</a:rPr>
              <a:t>Choose another question.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</a:rPr>
              <a:t>Write key words to conduct an Internet search.</a:t>
            </a:r>
          </a:p>
        </p:txBody>
      </p:sp>
      <p:sp>
        <p:nvSpPr>
          <p:cNvPr id="4" name="Rectangle 3"/>
          <p:cNvSpPr/>
          <p:nvPr/>
        </p:nvSpPr>
        <p:spPr>
          <a:xfrm>
            <a:off x="20216" y="0"/>
            <a:ext cx="6781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aiandra GD" panose="020E0502030308020204" pitchFamily="34" charset="0"/>
              </a:rPr>
              <a:t>          </a:t>
            </a:r>
            <a:r>
              <a:rPr lang="en-US" sz="4400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Independent Practice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016" y="3429000"/>
            <a:ext cx="5715000" cy="28575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408BA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5921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443</TotalTime>
  <Words>157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Maiandra GD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Purpose: Understanding the Writing Task ~ Opinion Writing</dc:title>
  <dc:creator>Xuser</dc:creator>
  <cp:lastModifiedBy>Shaffer, Jennifer</cp:lastModifiedBy>
  <cp:revision>48</cp:revision>
  <dcterms:created xsi:type="dcterms:W3CDTF">2014-07-10T15:34:00Z</dcterms:created>
  <dcterms:modified xsi:type="dcterms:W3CDTF">2017-01-12T11:01:41Z</dcterms:modified>
</cp:coreProperties>
</file>